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71" r:id="rId12"/>
    <p:sldId id="266" r:id="rId13"/>
    <p:sldId id="267" r:id="rId14"/>
    <p:sldId id="268" r:id="rId15"/>
    <p:sldId id="269" r:id="rId16"/>
    <p:sldId id="270"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6"/>
    <p:restoredTop sz="75448"/>
  </p:normalViewPr>
  <p:slideViewPr>
    <p:cSldViewPr snapToGrid="0">
      <p:cViewPr varScale="1">
        <p:scale>
          <a:sx n="89" d="100"/>
          <a:sy n="89" d="100"/>
        </p:scale>
        <p:origin x="3616" y="1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6.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6.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0D2E97-A9E8-4B32-AF90-258265F11332}"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4F6839EC-C424-43D6-BB32-6C104310A78A}">
      <dgm:prSet/>
      <dgm:spPr/>
      <dgm:t>
        <a:bodyPr/>
        <a:lstStyle/>
        <a:p>
          <a:r>
            <a:rPr lang="fr-FR"/>
            <a:t>Lutte contre la contrefaçon de billets</a:t>
          </a:r>
          <a:endParaRPr lang="en-US"/>
        </a:p>
      </dgm:t>
    </dgm:pt>
    <dgm:pt modelId="{200FAE24-8C2D-4B24-A8BC-0DF038A0B993}" type="parTrans" cxnId="{B5216181-0950-4688-A7E5-98DAA0176AB0}">
      <dgm:prSet/>
      <dgm:spPr/>
      <dgm:t>
        <a:bodyPr/>
        <a:lstStyle/>
        <a:p>
          <a:endParaRPr lang="en-US"/>
        </a:p>
      </dgm:t>
    </dgm:pt>
    <dgm:pt modelId="{84F614A6-9D51-436D-AFF1-204769DCC284}" type="sibTrans" cxnId="{B5216181-0950-4688-A7E5-98DAA0176AB0}">
      <dgm:prSet/>
      <dgm:spPr/>
      <dgm:t>
        <a:bodyPr/>
        <a:lstStyle/>
        <a:p>
          <a:endParaRPr lang="en-US"/>
        </a:p>
      </dgm:t>
    </dgm:pt>
    <dgm:pt modelId="{26CAE857-CBFF-4D54-BA8D-03E80DAB7071}">
      <dgm:prSet/>
      <dgm:spPr/>
      <dgm:t>
        <a:bodyPr/>
        <a:lstStyle/>
        <a:p>
          <a:r>
            <a:rPr lang="fr-FR" dirty="0"/>
            <a:t>Volumes importants à traiter</a:t>
          </a:r>
          <a:endParaRPr lang="en-US" dirty="0"/>
        </a:p>
      </dgm:t>
    </dgm:pt>
    <dgm:pt modelId="{DD76F8FF-9C04-4EA9-B78F-733D5C733E7E}" type="parTrans" cxnId="{0194A52E-9E79-42CC-B2BF-849F4526E75A}">
      <dgm:prSet/>
      <dgm:spPr/>
      <dgm:t>
        <a:bodyPr/>
        <a:lstStyle/>
        <a:p>
          <a:endParaRPr lang="en-US"/>
        </a:p>
      </dgm:t>
    </dgm:pt>
    <dgm:pt modelId="{D415BE5A-EF05-4227-9475-A3DCF29D0F01}" type="sibTrans" cxnId="{0194A52E-9E79-42CC-B2BF-849F4526E75A}">
      <dgm:prSet/>
      <dgm:spPr/>
      <dgm:t>
        <a:bodyPr/>
        <a:lstStyle/>
        <a:p>
          <a:endParaRPr lang="en-US"/>
        </a:p>
      </dgm:t>
    </dgm:pt>
    <dgm:pt modelId="{48AD225B-3210-4E2D-8D85-8F9E201A7897}">
      <dgm:prSet/>
      <dgm:spPr/>
      <dgm:t>
        <a:bodyPr/>
        <a:lstStyle/>
        <a:p>
          <a:r>
            <a:rPr lang="fr-FR"/>
            <a:t>Besoin d’une solution fiable et automatisée</a:t>
          </a:r>
          <a:endParaRPr lang="en-US"/>
        </a:p>
      </dgm:t>
    </dgm:pt>
    <dgm:pt modelId="{DC2FD6C5-D99D-4C6B-AE8D-71F8FFB15338}" type="parTrans" cxnId="{CFA64AD8-8D2D-43B5-8211-6808636C4412}">
      <dgm:prSet/>
      <dgm:spPr/>
      <dgm:t>
        <a:bodyPr/>
        <a:lstStyle/>
        <a:p>
          <a:endParaRPr lang="en-US"/>
        </a:p>
      </dgm:t>
    </dgm:pt>
    <dgm:pt modelId="{DCAAA080-5FCA-4834-8EFB-6883E098B399}" type="sibTrans" cxnId="{CFA64AD8-8D2D-43B5-8211-6808636C4412}">
      <dgm:prSet/>
      <dgm:spPr/>
      <dgm:t>
        <a:bodyPr/>
        <a:lstStyle/>
        <a:p>
          <a:endParaRPr lang="en-US"/>
        </a:p>
      </dgm:t>
    </dgm:pt>
    <dgm:pt modelId="{A7EBF5C8-B881-6E44-B8FB-646826DEFC63}" type="pres">
      <dgm:prSet presAssocID="{380D2E97-A9E8-4B32-AF90-258265F11332}" presName="linear" presStyleCnt="0">
        <dgm:presLayoutVars>
          <dgm:animLvl val="lvl"/>
          <dgm:resizeHandles val="exact"/>
        </dgm:presLayoutVars>
      </dgm:prSet>
      <dgm:spPr/>
    </dgm:pt>
    <dgm:pt modelId="{D8F4107E-5A19-F24C-9B26-1A804040495F}" type="pres">
      <dgm:prSet presAssocID="{4F6839EC-C424-43D6-BB32-6C104310A78A}" presName="parentText" presStyleLbl="node1" presStyleIdx="0" presStyleCnt="3">
        <dgm:presLayoutVars>
          <dgm:chMax val="0"/>
          <dgm:bulletEnabled val="1"/>
        </dgm:presLayoutVars>
      </dgm:prSet>
      <dgm:spPr/>
    </dgm:pt>
    <dgm:pt modelId="{A072E560-4571-C24D-A3A5-8C30D47F43E1}" type="pres">
      <dgm:prSet presAssocID="{84F614A6-9D51-436D-AFF1-204769DCC284}" presName="spacer" presStyleCnt="0"/>
      <dgm:spPr/>
    </dgm:pt>
    <dgm:pt modelId="{39A15FDA-4705-FC4B-A5D3-077F7A650FCD}" type="pres">
      <dgm:prSet presAssocID="{26CAE857-CBFF-4D54-BA8D-03E80DAB7071}" presName="parentText" presStyleLbl="node1" presStyleIdx="1" presStyleCnt="3">
        <dgm:presLayoutVars>
          <dgm:chMax val="0"/>
          <dgm:bulletEnabled val="1"/>
        </dgm:presLayoutVars>
      </dgm:prSet>
      <dgm:spPr/>
    </dgm:pt>
    <dgm:pt modelId="{6C97BBE0-0B68-E74B-8C5D-90A459454B8F}" type="pres">
      <dgm:prSet presAssocID="{D415BE5A-EF05-4227-9475-A3DCF29D0F01}" presName="spacer" presStyleCnt="0"/>
      <dgm:spPr/>
    </dgm:pt>
    <dgm:pt modelId="{5C21AA94-F75A-2743-958D-65D2814EE155}" type="pres">
      <dgm:prSet presAssocID="{48AD225B-3210-4E2D-8D85-8F9E201A7897}" presName="parentText" presStyleLbl="node1" presStyleIdx="2" presStyleCnt="3">
        <dgm:presLayoutVars>
          <dgm:chMax val="0"/>
          <dgm:bulletEnabled val="1"/>
        </dgm:presLayoutVars>
      </dgm:prSet>
      <dgm:spPr/>
    </dgm:pt>
  </dgm:ptLst>
  <dgm:cxnLst>
    <dgm:cxn modelId="{0194A52E-9E79-42CC-B2BF-849F4526E75A}" srcId="{380D2E97-A9E8-4B32-AF90-258265F11332}" destId="{26CAE857-CBFF-4D54-BA8D-03E80DAB7071}" srcOrd="1" destOrd="0" parTransId="{DD76F8FF-9C04-4EA9-B78F-733D5C733E7E}" sibTransId="{D415BE5A-EF05-4227-9475-A3DCF29D0F01}"/>
    <dgm:cxn modelId="{72679751-AA64-E241-9619-A837BFFC9B52}" type="presOf" srcId="{26CAE857-CBFF-4D54-BA8D-03E80DAB7071}" destId="{39A15FDA-4705-FC4B-A5D3-077F7A650FCD}" srcOrd="0" destOrd="0" presId="urn:microsoft.com/office/officeart/2005/8/layout/vList2"/>
    <dgm:cxn modelId="{393A0B72-05B6-8545-B45E-321EFBD842BE}" type="presOf" srcId="{48AD225B-3210-4E2D-8D85-8F9E201A7897}" destId="{5C21AA94-F75A-2743-958D-65D2814EE155}" srcOrd="0" destOrd="0" presId="urn:microsoft.com/office/officeart/2005/8/layout/vList2"/>
    <dgm:cxn modelId="{B5216181-0950-4688-A7E5-98DAA0176AB0}" srcId="{380D2E97-A9E8-4B32-AF90-258265F11332}" destId="{4F6839EC-C424-43D6-BB32-6C104310A78A}" srcOrd="0" destOrd="0" parTransId="{200FAE24-8C2D-4B24-A8BC-0DF038A0B993}" sibTransId="{84F614A6-9D51-436D-AFF1-204769DCC284}"/>
    <dgm:cxn modelId="{2DC5FCC2-C89A-AB41-B52A-100BF8D9A42F}" type="presOf" srcId="{4F6839EC-C424-43D6-BB32-6C104310A78A}" destId="{D8F4107E-5A19-F24C-9B26-1A804040495F}" srcOrd="0" destOrd="0" presId="urn:microsoft.com/office/officeart/2005/8/layout/vList2"/>
    <dgm:cxn modelId="{F805A6C3-CEBD-6E4B-A113-C9315131DC9B}" type="presOf" srcId="{380D2E97-A9E8-4B32-AF90-258265F11332}" destId="{A7EBF5C8-B881-6E44-B8FB-646826DEFC63}" srcOrd="0" destOrd="0" presId="urn:microsoft.com/office/officeart/2005/8/layout/vList2"/>
    <dgm:cxn modelId="{CFA64AD8-8D2D-43B5-8211-6808636C4412}" srcId="{380D2E97-A9E8-4B32-AF90-258265F11332}" destId="{48AD225B-3210-4E2D-8D85-8F9E201A7897}" srcOrd="2" destOrd="0" parTransId="{DC2FD6C5-D99D-4C6B-AE8D-71F8FFB15338}" sibTransId="{DCAAA080-5FCA-4834-8EFB-6883E098B399}"/>
    <dgm:cxn modelId="{42FE1322-036E-1A49-81A6-EADF1F500C0E}" type="presParOf" srcId="{A7EBF5C8-B881-6E44-B8FB-646826DEFC63}" destId="{D8F4107E-5A19-F24C-9B26-1A804040495F}" srcOrd="0" destOrd="0" presId="urn:microsoft.com/office/officeart/2005/8/layout/vList2"/>
    <dgm:cxn modelId="{CA78CE92-2EBE-F149-92D0-B2C5B8027AD9}" type="presParOf" srcId="{A7EBF5C8-B881-6E44-B8FB-646826DEFC63}" destId="{A072E560-4571-C24D-A3A5-8C30D47F43E1}" srcOrd="1" destOrd="0" presId="urn:microsoft.com/office/officeart/2005/8/layout/vList2"/>
    <dgm:cxn modelId="{9B3DE892-C9EC-E548-9D8F-455A9F547556}" type="presParOf" srcId="{A7EBF5C8-B881-6E44-B8FB-646826DEFC63}" destId="{39A15FDA-4705-FC4B-A5D3-077F7A650FCD}" srcOrd="2" destOrd="0" presId="urn:microsoft.com/office/officeart/2005/8/layout/vList2"/>
    <dgm:cxn modelId="{70EF0B55-E9E2-5741-B438-6BF312F33A46}" type="presParOf" srcId="{A7EBF5C8-B881-6E44-B8FB-646826DEFC63}" destId="{6C97BBE0-0B68-E74B-8C5D-90A459454B8F}" srcOrd="3" destOrd="0" presId="urn:microsoft.com/office/officeart/2005/8/layout/vList2"/>
    <dgm:cxn modelId="{77F3B0F4-E57E-2640-AC78-499FF223C157}" type="presParOf" srcId="{A7EBF5C8-B881-6E44-B8FB-646826DEFC63}" destId="{5C21AA94-F75A-2743-958D-65D2814EE155}"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038C61-3C38-4C87-B661-EFA61E612DD7}" type="doc">
      <dgm:prSet loTypeId="urn:microsoft.com/office/officeart/2005/8/layout/vProcess5" loCatId="process" qsTypeId="urn:microsoft.com/office/officeart/2005/8/quickstyle/simple1" qsCatId="simple" csTypeId="urn:microsoft.com/office/officeart/2005/8/colors/colorful1" csCatId="colorful"/>
      <dgm:spPr/>
      <dgm:t>
        <a:bodyPr/>
        <a:lstStyle/>
        <a:p>
          <a:endParaRPr lang="en-US"/>
        </a:p>
      </dgm:t>
    </dgm:pt>
    <dgm:pt modelId="{9D096766-8817-46E0-85A5-80E66290A2EE}">
      <dgm:prSet/>
      <dgm:spPr/>
      <dgm:t>
        <a:bodyPr/>
        <a:lstStyle/>
        <a:p>
          <a:r>
            <a:rPr lang="fr-FR"/>
            <a:t>Analyse exploratoire des données</a:t>
          </a:r>
          <a:endParaRPr lang="en-US"/>
        </a:p>
      </dgm:t>
    </dgm:pt>
    <dgm:pt modelId="{FDEE3E44-6E4E-4F79-80BF-DEA46CC33186}" type="parTrans" cxnId="{0F61FA21-69CD-4EA6-9124-F45D144E2256}">
      <dgm:prSet/>
      <dgm:spPr/>
      <dgm:t>
        <a:bodyPr/>
        <a:lstStyle/>
        <a:p>
          <a:endParaRPr lang="en-US"/>
        </a:p>
      </dgm:t>
    </dgm:pt>
    <dgm:pt modelId="{5041F84F-DCBC-4920-80E8-B76A53ACCF90}" type="sibTrans" cxnId="{0F61FA21-69CD-4EA6-9124-F45D144E2256}">
      <dgm:prSet/>
      <dgm:spPr/>
      <dgm:t>
        <a:bodyPr/>
        <a:lstStyle/>
        <a:p>
          <a:endParaRPr lang="en-US"/>
        </a:p>
      </dgm:t>
    </dgm:pt>
    <dgm:pt modelId="{F57551A0-748C-4FEF-B77F-36D882EBD140}">
      <dgm:prSet/>
      <dgm:spPr/>
      <dgm:t>
        <a:bodyPr/>
        <a:lstStyle/>
        <a:p>
          <a:r>
            <a:rPr lang="fr-FR"/>
            <a:t>Traitement des valeurs manquantes</a:t>
          </a:r>
          <a:endParaRPr lang="en-US"/>
        </a:p>
      </dgm:t>
    </dgm:pt>
    <dgm:pt modelId="{EEA74F84-E7DD-4090-9907-7DC29698BC0F}" type="parTrans" cxnId="{04619F5C-06CD-4602-924F-4DC514881B80}">
      <dgm:prSet/>
      <dgm:spPr/>
      <dgm:t>
        <a:bodyPr/>
        <a:lstStyle/>
        <a:p>
          <a:endParaRPr lang="en-US"/>
        </a:p>
      </dgm:t>
    </dgm:pt>
    <dgm:pt modelId="{33C35C81-9C3A-45EF-91A3-88EFB8E2FB65}" type="sibTrans" cxnId="{04619F5C-06CD-4602-924F-4DC514881B80}">
      <dgm:prSet/>
      <dgm:spPr/>
      <dgm:t>
        <a:bodyPr/>
        <a:lstStyle/>
        <a:p>
          <a:endParaRPr lang="en-US"/>
        </a:p>
      </dgm:t>
    </dgm:pt>
    <dgm:pt modelId="{F23B7611-23F0-4192-ADE5-BAB604026BCE}">
      <dgm:prSet/>
      <dgm:spPr/>
      <dgm:t>
        <a:bodyPr/>
        <a:lstStyle/>
        <a:p>
          <a:r>
            <a:rPr lang="fr-FR"/>
            <a:t>Construction et comparaison des modèles</a:t>
          </a:r>
          <a:endParaRPr lang="en-US"/>
        </a:p>
      </dgm:t>
    </dgm:pt>
    <dgm:pt modelId="{412896C3-0AEC-4B48-AF2E-943BED1C11E3}" type="parTrans" cxnId="{8F681509-904B-4D95-91E4-084A0CD63C13}">
      <dgm:prSet/>
      <dgm:spPr/>
      <dgm:t>
        <a:bodyPr/>
        <a:lstStyle/>
        <a:p>
          <a:endParaRPr lang="en-US"/>
        </a:p>
      </dgm:t>
    </dgm:pt>
    <dgm:pt modelId="{34B13185-39A4-4D29-BE5E-B9A2C29E7281}" type="sibTrans" cxnId="{8F681509-904B-4D95-91E4-084A0CD63C13}">
      <dgm:prSet/>
      <dgm:spPr/>
      <dgm:t>
        <a:bodyPr/>
        <a:lstStyle/>
        <a:p>
          <a:endParaRPr lang="en-US"/>
        </a:p>
      </dgm:t>
    </dgm:pt>
    <dgm:pt modelId="{E6C442A3-BD3F-4A2A-8397-D49C1D3A2F1D}">
      <dgm:prSet/>
      <dgm:spPr/>
      <dgm:t>
        <a:bodyPr/>
        <a:lstStyle/>
        <a:p>
          <a:r>
            <a:rPr lang="fr-FR"/>
            <a:t>Évaluation et mise en production</a:t>
          </a:r>
          <a:endParaRPr lang="en-US"/>
        </a:p>
      </dgm:t>
    </dgm:pt>
    <dgm:pt modelId="{49D7EDBD-5D8B-4E11-9A6F-B36BF8247C3E}" type="parTrans" cxnId="{83C165D2-17F0-4A7A-B5D0-CBF75FF5F724}">
      <dgm:prSet/>
      <dgm:spPr/>
      <dgm:t>
        <a:bodyPr/>
        <a:lstStyle/>
        <a:p>
          <a:endParaRPr lang="en-US"/>
        </a:p>
      </dgm:t>
    </dgm:pt>
    <dgm:pt modelId="{702D6F5A-880B-4280-A334-1D4E657F7378}" type="sibTrans" cxnId="{83C165D2-17F0-4A7A-B5D0-CBF75FF5F724}">
      <dgm:prSet/>
      <dgm:spPr/>
      <dgm:t>
        <a:bodyPr/>
        <a:lstStyle/>
        <a:p>
          <a:endParaRPr lang="en-US"/>
        </a:p>
      </dgm:t>
    </dgm:pt>
    <dgm:pt modelId="{5D731540-7FEE-1C4A-AB25-F22510677BFD}" type="pres">
      <dgm:prSet presAssocID="{5D038C61-3C38-4C87-B661-EFA61E612DD7}" presName="outerComposite" presStyleCnt="0">
        <dgm:presLayoutVars>
          <dgm:chMax val="5"/>
          <dgm:dir/>
          <dgm:resizeHandles val="exact"/>
        </dgm:presLayoutVars>
      </dgm:prSet>
      <dgm:spPr/>
    </dgm:pt>
    <dgm:pt modelId="{A6FE9DE1-B4C0-8C48-99CD-EB43F24EC392}" type="pres">
      <dgm:prSet presAssocID="{5D038C61-3C38-4C87-B661-EFA61E612DD7}" presName="dummyMaxCanvas" presStyleCnt="0">
        <dgm:presLayoutVars/>
      </dgm:prSet>
      <dgm:spPr/>
    </dgm:pt>
    <dgm:pt modelId="{E1AC53A9-99A4-C24E-BB71-4DDDF891B99E}" type="pres">
      <dgm:prSet presAssocID="{5D038C61-3C38-4C87-B661-EFA61E612DD7}" presName="FourNodes_1" presStyleLbl="node1" presStyleIdx="0" presStyleCnt="4">
        <dgm:presLayoutVars>
          <dgm:bulletEnabled val="1"/>
        </dgm:presLayoutVars>
      </dgm:prSet>
      <dgm:spPr/>
    </dgm:pt>
    <dgm:pt modelId="{637D24B7-42EE-2246-91F4-8D992FD7202A}" type="pres">
      <dgm:prSet presAssocID="{5D038C61-3C38-4C87-B661-EFA61E612DD7}" presName="FourNodes_2" presStyleLbl="node1" presStyleIdx="1" presStyleCnt="4">
        <dgm:presLayoutVars>
          <dgm:bulletEnabled val="1"/>
        </dgm:presLayoutVars>
      </dgm:prSet>
      <dgm:spPr/>
    </dgm:pt>
    <dgm:pt modelId="{A5C6948C-C001-F34C-BE17-28EDC5405443}" type="pres">
      <dgm:prSet presAssocID="{5D038C61-3C38-4C87-B661-EFA61E612DD7}" presName="FourNodes_3" presStyleLbl="node1" presStyleIdx="2" presStyleCnt="4">
        <dgm:presLayoutVars>
          <dgm:bulletEnabled val="1"/>
        </dgm:presLayoutVars>
      </dgm:prSet>
      <dgm:spPr/>
    </dgm:pt>
    <dgm:pt modelId="{2711172B-CF5A-AE4B-AD4D-866A597AA6EE}" type="pres">
      <dgm:prSet presAssocID="{5D038C61-3C38-4C87-B661-EFA61E612DD7}" presName="FourNodes_4" presStyleLbl="node1" presStyleIdx="3" presStyleCnt="4">
        <dgm:presLayoutVars>
          <dgm:bulletEnabled val="1"/>
        </dgm:presLayoutVars>
      </dgm:prSet>
      <dgm:spPr/>
    </dgm:pt>
    <dgm:pt modelId="{789F0776-0ABD-1B4D-B01E-E9AAE07F41ED}" type="pres">
      <dgm:prSet presAssocID="{5D038C61-3C38-4C87-B661-EFA61E612DD7}" presName="FourConn_1-2" presStyleLbl="fgAccFollowNode1" presStyleIdx="0" presStyleCnt="3">
        <dgm:presLayoutVars>
          <dgm:bulletEnabled val="1"/>
        </dgm:presLayoutVars>
      </dgm:prSet>
      <dgm:spPr/>
    </dgm:pt>
    <dgm:pt modelId="{CA4D9B40-FE8D-2A43-ABAF-E2188D15BDC4}" type="pres">
      <dgm:prSet presAssocID="{5D038C61-3C38-4C87-B661-EFA61E612DD7}" presName="FourConn_2-3" presStyleLbl="fgAccFollowNode1" presStyleIdx="1" presStyleCnt="3">
        <dgm:presLayoutVars>
          <dgm:bulletEnabled val="1"/>
        </dgm:presLayoutVars>
      </dgm:prSet>
      <dgm:spPr/>
    </dgm:pt>
    <dgm:pt modelId="{16C581AC-B0B3-144B-8B24-227C59D2C8D5}" type="pres">
      <dgm:prSet presAssocID="{5D038C61-3C38-4C87-B661-EFA61E612DD7}" presName="FourConn_3-4" presStyleLbl="fgAccFollowNode1" presStyleIdx="2" presStyleCnt="3">
        <dgm:presLayoutVars>
          <dgm:bulletEnabled val="1"/>
        </dgm:presLayoutVars>
      </dgm:prSet>
      <dgm:spPr/>
    </dgm:pt>
    <dgm:pt modelId="{B81D67D2-9478-7D43-8612-041B20121824}" type="pres">
      <dgm:prSet presAssocID="{5D038C61-3C38-4C87-B661-EFA61E612DD7}" presName="FourNodes_1_text" presStyleLbl="node1" presStyleIdx="3" presStyleCnt="4">
        <dgm:presLayoutVars>
          <dgm:bulletEnabled val="1"/>
        </dgm:presLayoutVars>
      </dgm:prSet>
      <dgm:spPr/>
    </dgm:pt>
    <dgm:pt modelId="{2F511340-7F79-E241-A2F5-4A6501CD0389}" type="pres">
      <dgm:prSet presAssocID="{5D038C61-3C38-4C87-B661-EFA61E612DD7}" presName="FourNodes_2_text" presStyleLbl="node1" presStyleIdx="3" presStyleCnt="4">
        <dgm:presLayoutVars>
          <dgm:bulletEnabled val="1"/>
        </dgm:presLayoutVars>
      </dgm:prSet>
      <dgm:spPr/>
    </dgm:pt>
    <dgm:pt modelId="{F2B8756C-BB32-3840-AB44-0A1F01F3AF42}" type="pres">
      <dgm:prSet presAssocID="{5D038C61-3C38-4C87-B661-EFA61E612DD7}" presName="FourNodes_3_text" presStyleLbl="node1" presStyleIdx="3" presStyleCnt="4">
        <dgm:presLayoutVars>
          <dgm:bulletEnabled val="1"/>
        </dgm:presLayoutVars>
      </dgm:prSet>
      <dgm:spPr/>
    </dgm:pt>
    <dgm:pt modelId="{EC3C3C1E-73B7-C04B-9C25-9ED71D405A04}" type="pres">
      <dgm:prSet presAssocID="{5D038C61-3C38-4C87-B661-EFA61E612DD7}" presName="FourNodes_4_text" presStyleLbl="node1" presStyleIdx="3" presStyleCnt="4">
        <dgm:presLayoutVars>
          <dgm:bulletEnabled val="1"/>
        </dgm:presLayoutVars>
      </dgm:prSet>
      <dgm:spPr/>
    </dgm:pt>
  </dgm:ptLst>
  <dgm:cxnLst>
    <dgm:cxn modelId="{DEB6C500-AFB5-F540-81F1-FDF186DC10E4}" type="presOf" srcId="{33C35C81-9C3A-45EF-91A3-88EFB8E2FB65}" destId="{CA4D9B40-FE8D-2A43-ABAF-E2188D15BDC4}" srcOrd="0" destOrd="0" presId="urn:microsoft.com/office/officeart/2005/8/layout/vProcess5"/>
    <dgm:cxn modelId="{8F681509-904B-4D95-91E4-084A0CD63C13}" srcId="{5D038C61-3C38-4C87-B661-EFA61E612DD7}" destId="{F23B7611-23F0-4192-ADE5-BAB604026BCE}" srcOrd="2" destOrd="0" parTransId="{412896C3-0AEC-4B48-AF2E-943BED1C11E3}" sibTransId="{34B13185-39A4-4D29-BE5E-B9A2C29E7281}"/>
    <dgm:cxn modelId="{1F0DC711-36F3-994F-A1F2-DF6EACD86EC8}" type="presOf" srcId="{34B13185-39A4-4D29-BE5E-B9A2C29E7281}" destId="{16C581AC-B0B3-144B-8B24-227C59D2C8D5}" srcOrd="0" destOrd="0" presId="urn:microsoft.com/office/officeart/2005/8/layout/vProcess5"/>
    <dgm:cxn modelId="{0F61FA21-69CD-4EA6-9124-F45D144E2256}" srcId="{5D038C61-3C38-4C87-B661-EFA61E612DD7}" destId="{9D096766-8817-46E0-85A5-80E66290A2EE}" srcOrd="0" destOrd="0" parTransId="{FDEE3E44-6E4E-4F79-80BF-DEA46CC33186}" sibTransId="{5041F84F-DCBC-4920-80E8-B76A53ACCF90}"/>
    <dgm:cxn modelId="{0A82162A-7E94-BC4E-A881-F658A9A4254F}" type="presOf" srcId="{5041F84F-DCBC-4920-80E8-B76A53ACCF90}" destId="{789F0776-0ABD-1B4D-B01E-E9AAE07F41ED}" srcOrd="0" destOrd="0" presId="urn:microsoft.com/office/officeart/2005/8/layout/vProcess5"/>
    <dgm:cxn modelId="{DD791D2D-F910-C84C-90F1-F569E6E8435D}" type="presOf" srcId="{F23B7611-23F0-4192-ADE5-BAB604026BCE}" destId="{F2B8756C-BB32-3840-AB44-0A1F01F3AF42}" srcOrd="1" destOrd="0" presId="urn:microsoft.com/office/officeart/2005/8/layout/vProcess5"/>
    <dgm:cxn modelId="{04619F5C-06CD-4602-924F-4DC514881B80}" srcId="{5D038C61-3C38-4C87-B661-EFA61E612DD7}" destId="{F57551A0-748C-4FEF-B77F-36D882EBD140}" srcOrd="1" destOrd="0" parTransId="{EEA74F84-E7DD-4090-9907-7DC29698BC0F}" sibTransId="{33C35C81-9C3A-45EF-91A3-88EFB8E2FB65}"/>
    <dgm:cxn modelId="{2645CDA2-CE49-A54D-B31A-31B3D87D3BA1}" type="presOf" srcId="{F57551A0-748C-4FEF-B77F-36D882EBD140}" destId="{637D24B7-42EE-2246-91F4-8D992FD7202A}" srcOrd="0" destOrd="0" presId="urn:microsoft.com/office/officeart/2005/8/layout/vProcess5"/>
    <dgm:cxn modelId="{8F6F8DA8-DB92-7C43-B18E-7D7679E63066}" type="presOf" srcId="{5D038C61-3C38-4C87-B661-EFA61E612DD7}" destId="{5D731540-7FEE-1C4A-AB25-F22510677BFD}" srcOrd="0" destOrd="0" presId="urn:microsoft.com/office/officeart/2005/8/layout/vProcess5"/>
    <dgm:cxn modelId="{FCFCBEC6-83A6-4948-A927-5ACFC00BC631}" type="presOf" srcId="{E6C442A3-BD3F-4A2A-8397-D49C1D3A2F1D}" destId="{EC3C3C1E-73B7-C04B-9C25-9ED71D405A04}" srcOrd="1" destOrd="0" presId="urn:microsoft.com/office/officeart/2005/8/layout/vProcess5"/>
    <dgm:cxn modelId="{EB78CAC8-1067-054C-A775-FA72408AC483}" type="presOf" srcId="{F57551A0-748C-4FEF-B77F-36D882EBD140}" destId="{2F511340-7F79-E241-A2F5-4A6501CD0389}" srcOrd="1" destOrd="0" presId="urn:microsoft.com/office/officeart/2005/8/layout/vProcess5"/>
    <dgm:cxn modelId="{FF8853D0-F034-8C41-B69C-4A4FFAA37391}" type="presOf" srcId="{9D096766-8817-46E0-85A5-80E66290A2EE}" destId="{B81D67D2-9478-7D43-8612-041B20121824}" srcOrd="1" destOrd="0" presId="urn:microsoft.com/office/officeart/2005/8/layout/vProcess5"/>
    <dgm:cxn modelId="{83C165D2-17F0-4A7A-B5D0-CBF75FF5F724}" srcId="{5D038C61-3C38-4C87-B661-EFA61E612DD7}" destId="{E6C442A3-BD3F-4A2A-8397-D49C1D3A2F1D}" srcOrd="3" destOrd="0" parTransId="{49D7EDBD-5D8B-4E11-9A6F-B36BF8247C3E}" sibTransId="{702D6F5A-880B-4280-A334-1D4E657F7378}"/>
    <dgm:cxn modelId="{2FF974E0-CF75-FB4C-8476-C08E40E8EC38}" type="presOf" srcId="{E6C442A3-BD3F-4A2A-8397-D49C1D3A2F1D}" destId="{2711172B-CF5A-AE4B-AD4D-866A597AA6EE}" srcOrd="0" destOrd="0" presId="urn:microsoft.com/office/officeart/2005/8/layout/vProcess5"/>
    <dgm:cxn modelId="{5AA66BED-1E75-784B-9BDC-5D54E10CD11E}" type="presOf" srcId="{9D096766-8817-46E0-85A5-80E66290A2EE}" destId="{E1AC53A9-99A4-C24E-BB71-4DDDF891B99E}" srcOrd="0" destOrd="0" presId="urn:microsoft.com/office/officeart/2005/8/layout/vProcess5"/>
    <dgm:cxn modelId="{668471FE-B38D-D347-9CF6-52B605595427}" type="presOf" srcId="{F23B7611-23F0-4192-ADE5-BAB604026BCE}" destId="{A5C6948C-C001-F34C-BE17-28EDC5405443}" srcOrd="0" destOrd="0" presId="urn:microsoft.com/office/officeart/2005/8/layout/vProcess5"/>
    <dgm:cxn modelId="{AC127327-B765-2E4A-B526-462549843AD2}" type="presParOf" srcId="{5D731540-7FEE-1C4A-AB25-F22510677BFD}" destId="{A6FE9DE1-B4C0-8C48-99CD-EB43F24EC392}" srcOrd="0" destOrd="0" presId="urn:microsoft.com/office/officeart/2005/8/layout/vProcess5"/>
    <dgm:cxn modelId="{7DEBDD6E-C8AD-CE49-BC95-CEE0FAC1C311}" type="presParOf" srcId="{5D731540-7FEE-1C4A-AB25-F22510677BFD}" destId="{E1AC53A9-99A4-C24E-BB71-4DDDF891B99E}" srcOrd="1" destOrd="0" presId="urn:microsoft.com/office/officeart/2005/8/layout/vProcess5"/>
    <dgm:cxn modelId="{FFD16C31-171E-9A48-9259-405DBF3B7978}" type="presParOf" srcId="{5D731540-7FEE-1C4A-AB25-F22510677BFD}" destId="{637D24B7-42EE-2246-91F4-8D992FD7202A}" srcOrd="2" destOrd="0" presId="urn:microsoft.com/office/officeart/2005/8/layout/vProcess5"/>
    <dgm:cxn modelId="{C79EA1A0-175B-F943-859A-97FF23F6564E}" type="presParOf" srcId="{5D731540-7FEE-1C4A-AB25-F22510677BFD}" destId="{A5C6948C-C001-F34C-BE17-28EDC5405443}" srcOrd="3" destOrd="0" presId="urn:microsoft.com/office/officeart/2005/8/layout/vProcess5"/>
    <dgm:cxn modelId="{BF795F5B-9D8C-0749-A657-0287C0D0D7E1}" type="presParOf" srcId="{5D731540-7FEE-1C4A-AB25-F22510677BFD}" destId="{2711172B-CF5A-AE4B-AD4D-866A597AA6EE}" srcOrd="4" destOrd="0" presId="urn:microsoft.com/office/officeart/2005/8/layout/vProcess5"/>
    <dgm:cxn modelId="{41641ECE-BBE6-A44A-BF08-C9235ADFA2CA}" type="presParOf" srcId="{5D731540-7FEE-1C4A-AB25-F22510677BFD}" destId="{789F0776-0ABD-1B4D-B01E-E9AAE07F41ED}" srcOrd="5" destOrd="0" presId="urn:microsoft.com/office/officeart/2005/8/layout/vProcess5"/>
    <dgm:cxn modelId="{43332EF8-74C3-1C49-B169-44F60AF95D49}" type="presParOf" srcId="{5D731540-7FEE-1C4A-AB25-F22510677BFD}" destId="{CA4D9B40-FE8D-2A43-ABAF-E2188D15BDC4}" srcOrd="6" destOrd="0" presId="urn:microsoft.com/office/officeart/2005/8/layout/vProcess5"/>
    <dgm:cxn modelId="{55DFE5B8-47F8-FF49-B8CF-1CA633EFD487}" type="presParOf" srcId="{5D731540-7FEE-1C4A-AB25-F22510677BFD}" destId="{16C581AC-B0B3-144B-8B24-227C59D2C8D5}" srcOrd="7" destOrd="0" presId="urn:microsoft.com/office/officeart/2005/8/layout/vProcess5"/>
    <dgm:cxn modelId="{494AC816-488E-B645-A2E8-95FD99579332}" type="presParOf" srcId="{5D731540-7FEE-1C4A-AB25-F22510677BFD}" destId="{B81D67D2-9478-7D43-8612-041B20121824}" srcOrd="8" destOrd="0" presId="urn:microsoft.com/office/officeart/2005/8/layout/vProcess5"/>
    <dgm:cxn modelId="{3EEDBDE3-64C0-1A4A-8815-88CC47769821}" type="presParOf" srcId="{5D731540-7FEE-1C4A-AB25-F22510677BFD}" destId="{2F511340-7F79-E241-A2F5-4A6501CD0389}" srcOrd="9" destOrd="0" presId="urn:microsoft.com/office/officeart/2005/8/layout/vProcess5"/>
    <dgm:cxn modelId="{3C949B33-4486-AD43-BAE9-588E22599B68}" type="presParOf" srcId="{5D731540-7FEE-1C4A-AB25-F22510677BFD}" destId="{F2B8756C-BB32-3840-AB44-0A1F01F3AF42}" srcOrd="10" destOrd="0" presId="urn:microsoft.com/office/officeart/2005/8/layout/vProcess5"/>
    <dgm:cxn modelId="{E97A06CE-3ED3-8A44-B3F9-3D7D5157DF4F}" type="presParOf" srcId="{5D731540-7FEE-1C4A-AB25-F22510677BFD}" destId="{EC3C3C1E-73B7-C04B-9C25-9ED71D405A04}"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D4182A-B8C0-4A15-A911-AC3E63A95ED3}"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0EC1B07-E1BC-40B3-8286-E5618E33B2EF}">
      <dgm:prSet/>
      <dgm:spPr/>
      <dgm:t>
        <a:bodyPr/>
        <a:lstStyle/>
        <a:p>
          <a:r>
            <a:rPr lang="fr-FR" dirty="0"/>
            <a:t>Régression logistique (supervisé)</a:t>
          </a:r>
          <a:endParaRPr lang="en-US" dirty="0"/>
        </a:p>
      </dgm:t>
    </dgm:pt>
    <dgm:pt modelId="{C14B7739-EFC7-4215-8682-53843BFC754B}" type="parTrans" cxnId="{6E448BD8-6FB3-4368-A07E-6A09DE7A24BF}">
      <dgm:prSet/>
      <dgm:spPr/>
      <dgm:t>
        <a:bodyPr/>
        <a:lstStyle/>
        <a:p>
          <a:endParaRPr lang="en-US"/>
        </a:p>
      </dgm:t>
    </dgm:pt>
    <dgm:pt modelId="{4A3EBD6A-1685-4936-AC3F-229E7CB7C570}" type="sibTrans" cxnId="{6E448BD8-6FB3-4368-A07E-6A09DE7A24BF}">
      <dgm:prSet/>
      <dgm:spPr/>
      <dgm:t>
        <a:bodyPr/>
        <a:lstStyle/>
        <a:p>
          <a:endParaRPr lang="en-US"/>
        </a:p>
      </dgm:t>
    </dgm:pt>
    <dgm:pt modelId="{AF9CA1E2-E952-4BED-B0CE-4D6C775B41A3}">
      <dgm:prSet/>
      <dgm:spPr/>
      <dgm:t>
        <a:bodyPr/>
        <a:lstStyle/>
        <a:p>
          <a:r>
            <a:rPr lang="fr-FR"/>
            <a:t>K-means (non supervisé)</a:t>
          </a:r>
          <a:endParaRPr lang="en-US"/>
        </a:p>
      </dgm:t>
    </dgm:pt>
    <dgm:pt modelId="{EEE11DEE-E659-4FBE-95F1-D3E6325397F5}" type="parTrans" cxnId="{8691E722-A639-4023-9F43-86BD45ACF363}">
      <dgm:prSet/>
      <dgm:spPr/>
      <dgm:t>
        <a:bodyPr/>
        <a:lstStyle/>
        <a:p>
          <a:endParaRPr lang="en-US"/>
        </a:p>
      </dgm:t>
    </dgm:pt>
    <dgm:pt modelId="{A5B0BB6E-E245-40E0-8FE7-EC1052B3EE4F}" type="sibTrans" cxnId="{8691E722-A639-4023-9F43-86BD45ACF363}">
      <dgm:prSet/>
      <dgm:spPr/>
      <dgm:t>
        <a:bodyPr/>
        <a:lstStyle/>
        <a:p>
          <a:endParaRPr lang="en-US"/>
        </a:p>
      </dgm:t>
    </dgm:pt>
    <dgm:pt modelId="{4321D5B8-B0CC-491D-8294-A2E55D8A2D89}">
      <dgm:prSet/>
      <dgm:spPr/>
      <dgm:t>
        <a:bodyPr/>
        <a:lstStyle/>
        <a:p>
          <a:r>
            <a:rPr lang="fr-FR"/>
            <a:t>Comparaison des performances</a:t>
          </a:r>
          <a:endParaRPr lang="en-US"/>
        </a:p>
      </dgm:t>
    </dgm:pt>
    <dgm:pt modelId="{94C3ED7B-6CD8-44A7-BC33-A8F588CF8C6D}" type="parTrans" cxnId="{476C2281-931A-4985-8F73-CD0822BE8182}">
      <dgm:prSet/>
      <dgm:spPr/>
      <dgm:t>
        <a:bodyPr/>
        <a:lstStyle/>
        <a:p>
          <a:endParaRPr lang="en-US"/>
        </a:p>
      </dgm:t>
    </dgm:pt>
    <dgm:pt modelId="{4A73B934-810A-484E-8DCE-B221A4CBD108}" type="sibTrans" cxnId="{476C2281-931A-4985-8F73-CD0822BE8182}">
      <dgm:prSet/>
      <dgm:spPr/>
      <dgm:t>
        <a:bodyPr/>
        <a:lstStyle/>
        <a:p>
          <a:endParaRPr lang="en-US"/>
        </a:p>
      </dgm:t>
    </dgm:pt>
    <dgm:pt modelId="{D89D1183-F9CC-D148-AC3A-2152036DB428}">
      <dgm:prSet/>
      <dgm:spPr/>
      <dgm:t>
        <a:bodyPr/>
        <a:lstStyle/>
        <a:p>
          <a:r>
            <a:rPr lang="fr-FR" dirty="0" err="1"/>
            <a:t>Random</a:t>
          </a:r>
          <a:r>
            <a:rPr lang="fr-FR" dirty="0"/>
            <a:t> Forest (supervisé)</a:t>
          </a:r>
        </a:p>
      </dgm:t>
    </dgm:pt>
    <dgm:pt modelId="{D13CDC94-A5C5-B94A-8773-06ACF4248A4A}" type="parTrans" cxnId="{76A664BE-E3B6-D64D-9904-02436D812EFD}">
      <dgm:prSet/>
      <dgm:spPr/>
    </dgm:pt>
    <dgm:pt modelId="{10E7C000-884A-2045-A73F-307A4C29956D}" type="sibTrans" cxnId="{76A664BE-E3B6-D64D-9904-02436D812EFD}">
      <dgm:prSet/>
      <dgm:spPr/>
    </dgm:pt>
    <dgm:pt modelId="{466D1CB9-BCB7-DC42-9D99-CB2B67123F2C}">
      <dgm:prSet/>
      <dgm:spPr/>
      <dgm:t>
        <a:bodyPr/>
        <a:lstStyle/>
        <a:p>
          <a:r>
            <a:rPr lang="fr-FR" dirty="0"/>
            <a:t>KNN (supervisé)</a:t>
          </a:r>
        </a:p>
      </dgm:t>
    </dgm:pt>
    <dgm:pt modelId="{855C4348-0E33-3B4B-867A-D9597CCA6053}" type="parTrans" cxnId="{FCCF4AC8-440D-284E-B6E3-5D77A325A3AC}">
      <dgm:prSet/>
      <dgm:spPr/>
    </dgm:pt>
    <dgm:pt modelId="{70765111-27E8-0A46-806C-F226A02B066B}" type="sibTrans" cxnId="{FCCF4AC8-440D-284E-B6E3-5D77A325A3AC}">
      <dgm:prSet/>
      <dgm:spPr/>
    </dgm:pt>
    <dgm:pt modelId="{5001E467-4410-9B4A-9736-88176499A133}" type="pres">
      <dgm:prSet presAssocID="{A7D4182A-B8C0-4A15-A911-AC3E63A95ED3}" presName="linear" presStyleCnt="0">
        <dgm:presLayoutVars>
          <dgm:animLvl val="lvl"/>
          <dgm:resizeHandles val="exact"/>
        </dgm:presLayoutVars>
      </dgm:prSet>
      <dgm:spPr/>
    </dgm:pt>
    <dgm:pt modelId="{FC30FE25-02DC-944B-B44D-F4D8E12CFF15}" type="pres">
      <dgm:prSet presAssocID="{60EC1B07-E1BC-40B3-8286-E5618E33B2EF}" presName="parentText" presStyleLbl="node1" presStyleIdx="0" presStyleCnt="5">
        <dgm:presLayoutVars>
          <dgm:chMax val="0"/>
          <dgm:bulletEnabled val="1"/>
        </dgm:presLayoutVars>
      </dgm:prSet>
      <dgm:spPr/>
    </dgm:pt>
    <dgm:pt modelId="{CE125A2F-34D2-0046-AF5D-693D632078AB}" type="pres">
      <dgm:prSet presAssocID="{4A3EBD6A-1685-4936-AC3F-229E7CB7C570}" presName="spacer" presStyleCnt="0"/>
      <dgm:spPr/>
    </dgm:pt>
    <dgm:pt modelId="{06C9B7DA-D9AA-A249-81D7-76C75FC5B2DE}" type="pres">
      <dgm:prSet presAssocID="{AF9CA1E2-E952-4BED-B0CE-4D6C775B41A3}" presName="parentText" presStyleLbl="node1" presStyleIdx="1" presStyleCnt="5">
        <dgm:presLayoutVars>
          <dgm:chMax val="0"/>
          <dgm:bulletEnabled val="1"/>
        </dgm:presLayoutVars>
      </dgm:prSet>
      <dgm:spPr/>
    </dgm:pt>
    <dgm:pt modelId="{2BC67B85-98D7-7E46-9532-E84E72064F16}" type="pres">
      <dgm:prSet presAssocID="{A5B0BB6E-E245-40E0-8FE7-EC1052B3EE4F}" presName="spacer" presStyleCnt="0"/>
      <dgm:spPr/>
    </dgm:pt>
    <dgm:pt modelId="{9433AF07-E722-0C46-9B3C-0680E43A477C}" type="pres">
      <dgm:prSet presAssocID="{D89D1183-F9CC-D148-AC3A-2152036DB428}" presName="parentText" presStyleLbl="node1" presStyleIdx="2" presStyleCnt="5">
        <dgm:presLayoutVars>
          <dgm:chMax val="0"/>
          <dgm:bulletEnabled val="1"/>
        </dgm:presLayoutVars>
      </dgm:prSet>
      <dgm:spPr/>
    </dgm:pt>
    <dgm:pt modelId="{666640D9-70CF-0544-ADAD-8F95A2308084}" type="pres">
      <dgm:prSet presAssocID="{10E7C000-884A-2045-A73F-307A4C29956D}" presName="spacer" presStyleCnt="0"/>
      <dgm:spPr/>
    </dgm:pt>
    <dgm:pt modelId="{94538282-B1C6-A842-8A18-13BB5DAF2575}" type="pres">
      <dgm:prSet presAssocID="{466D1CB9-BCB7-DC42-9D99-CB2B67123F2C}" presName="parentText" presStyleLbl="node1" presStyleIdx="3" presStyleCnt="5">
        <dgm:presLayoutVars>
          <dgm:chMax val="0"/>
          <dgm:bulletEnabled val="1"/>
        </dgm:presLayoutVars>
      </dgm:prSet>
      <dgm:spPr/>
    </dgm:pt>
    <dgm:pt modelId="{D57F4BA7-9E15-DB43-AE37-9048BCE028B1}" type="pres">
      <dgm:prSet presAssocID="{70765111-27E8-0A46-806C-F226A02B066B}" presName="spacer" presStyleCnt="0"/>
      <dgm:spPr/>
    </dgm:pt>
    <dgm:pt modelId="{9147A61F-AA23-5A42-A663-A8411F7F0591}" type="pres">
      <dgm:prSet presAssocID="{4321D5B8-B0CC-491D-8294-A2E55D8A2D89}" presName="parentText" presStyleLbl="node1" presStyleIdx="4" presStyleCnt="5">
        <dgm:presLayoutVars>
          <dgm:chMax val="0"/>
          <dgm:bulletEnabled val="1"/>
        </dgm:presLayoutVars>
      </dgm:prSet>
      <dgm:spPr/>
    </dgm:pt>
  </dgm:ptLst>
  <dgm:cxnLst>
    <dgm:cxn modelId="{DA6E6F09-4B4A-F044-A768-938FEE83A923}" type="presOf" srcId="{4321D5B8-B0CC-491D-8294-A2E55D8A2D89}" destId="{9147A61F-AA23-5A42-A663-A8411F7F0591}" srcOrd="0" destOrd="0" presId="urn:microsoft.com/office/officeart/2005/8/layout/vList2"/>
    <dgm:cxn modelId="{F12E921A-B985-2B44-B8DE-F1882AC04DC2}" type="presOf" srcId="{D89D1183-F9CC-D148-AC3A-2152036DB428}" destId="{9433AF07-E722-0C46-9B3C-0680E43A477C}" srcOrd="0" destOrd="0" presId="urn:microsoft.com/office/officeart/2005/8/layout/vList2"/>
    <dgm:cxn modelId="{8691E722-A639-4023-9F43-86BD45ACF363}" srcId="{A7D4182A-B8C0-4A15-A911-AC3E63A95ED3}" destId="{AF9CA1E2-E952-4BED-B0CE-4D6C775B41A3}" srcOrd="1" destOrd="0" parTransId="{EEE11DEE-E659-4FBE-95F1-D3E6325397F5}" sibTransId="{A5B0BB6E-E245-40E0-8FE7-EC1052B3EE4F}"/>
    <dgm:cxn modelId="{622E1928-EA33-704B-972A-C97755CBFC68}" type="presOf" srcId="{AF9CA1E2-E952-4BED-B0CE-4D6C775B41A3}" destId="{06C9B7DA-D9AA-A249-81D7-76C75FC5B2DE}" srcOrd="0" destOrd="0" presId="urn:microsoft.com/office/officeart/2005/8/layout/vList2"/>
    <dgm:cxn modelId="{003CB27C-AB50-EC42-9F7A-C805F4AAB9C7}" type="presOf" srcId="{A7D4182A-B8C0-4A15-A911-AC3E63A95ED3}" destId="{5001E467-4410-9B4A-9736-88176499A133}" srcOrd="0" destOrd="0" presId="urn:microsoft.com/office/officeart/2005/8/layout/vList2"/>
    <dgm:cxn modelId="{476C2281-931A-4985-8F73-CD0822BE8182}" srcId="{A7D4182A-B8C0-4A15-A911-AC3E63A95ED3}" destId="{4321D5B8-B0CC-491D-8294-A2E55D8A2D89}" srcOrd="4" destOrd="0" parTransId="{94C3ED7B-6CD8-44A7-BC33-A8F588CF8C6D}" sibTransId="{4A73B934-810A-484E-8DCE-B221A4CBD108}"/>
    <dgm:cxn modelId="{E036608C-3BC3-E64C-9817-37C5389F48E8}" type="presOf" srcId="{466D1CB9-BCB7-DC42-9D99-CB2B67123F2C}" destId="{94538282-B1C6-A842-8A18-13BB5DAF2575}" srcOrd="0" destOrd="0" presId="urn:microsoft.com/office/officeart/2005/8/layout/vList2"/>
    <dgm:cxn modelId="{76A664BE-E3B6-D64D-9904-02436D812EFD}" srcId="{A7D4182A-B8C0-4A15-A911-AC3E63A95ED3}" destId="{D89D1183-F9CC-D148-AC3A-2152036DB428}" srcOrd="2" destOrd="0" parTransId="{D13CDC94-A5C5-B94A-8773-06ACF4248A4A}" sibTransId="{10E7C000-884A-2045-A73F-307A4C29956D}"/>
    <dgm:cxn modelId="{FCCF4AC8-440D-284E-B6E3-5D77A325A3AC}" srcId="{A7D4182A-B8C0-4A15-A911-AC3E63A95ED3}" destId="{466D1CB9-BCB7-DC42-9D99-CB2B67123F2C}" srcOrd="3" destOrd="0" parTransId="{855C4348-0E33-3B4B-867A-D9597CCA6053}" sibTransId="{70765111-27E8-0A46-806C-F226A02B066B}"/>
    <dgm:cxn modelId="{6E448BD8-6FB3-4368-A07E-6A09DE7A24BF}" srcId="{A7D4182A-B8C0-4A15-A911-AC3E63A95ED3}" destId="{60EC1B07-E1BC-40B3-8286-E5618E33B2EF}" srcOrd="0" destOrd="0" parTransId="{C14B7739-EFC7-4215-8682-53843BFC754B}" sibTransId="{4A3EBD6A-1685-4936-AC3F-229E7CB7C570}"/>
    <dgm:cxn modelId="{34CFC2EC-00E0-DE43-81CC-DD8384027F8E}" type="presOf" srcId="{60EC1B07-E1BC-40B3-8286-E5618E33B2EF}" destId="{FC30FE25-02DC-944B-B44D-F4D8E12CFF15}" srcOrd="0" destOrd="0" presId="urn:microsoft.com/office/officeart/2005/8/layout/vList2"/>
    <dgm:cxn modelId="{D1C28694-A2C7-D745-9DD6-CBF6806BA647}" type="presParOf" srcId="{5001E467-4410-9B4A-9736-88176499A133}" destId="{FC30FE25-02DC-944B-B44D-F4D8E12CFF15}" srcOrd="0" destOrd="0" presId="urn:microsoft.com/office/officeart/2005/8/layout/vList2"/>
    <dgm:cxn modelId="{BA1AE7A4-2145-1B4B-BB97-B0F7FC93325A}" type="presParOf" srcId="{5001E467-4410-9B4A-9736-88176499A133}" destId="{CE125A2F-34D2-0046-AF5D-693D632078AB}" srcOrd="1" destOrd="0" presId="urn:microsoft.com/office/officeart/2005/8/layout/vList2"/>
    <dgm:cxn modelId="{80507F9C-D275-F84B-96C8-A3725CD68E67}" type="presParOf" srcId="{5001E467-4410-9B4A-9736-88176499A133}" destId="{06C9B7DA-D9AA-A249-81D7-76C75FC5B2DE}" srcOrd="2" destOrd="0" presId="urn:microsoft.com/office/officeart/2005/8/layout/vList2"/>
    <dgm:cxn modelId="{F12B6127-D5D8-E046-ACFC-7F083BF6066E}" type="presParOf" srcId="{5001E467-4410-9B4A-9736-88176499A133}" destId="{2BC67B85-98D7-7E46-9532-E84E72064F16}" srcOrd="3" destOrd="0" presId="urn:microsoft.com/office/officeart/2005/8/layout/vList2"/>
    <dgm:cxn modelId="{CD6FBFA4-40B1-AF4F-83C3-3CB61458F285}" type="presParOf" srcId="{5001E467-4410-9B4A-9736-88176499A133}" destId="{9433AF07-E722-0C46-9B3C-0680E43A477C}" srcOrd="4" destOrd="0" presId="urn:microsoft.com/office/officeart/2005/8/layout/vList2"/>
    <dgm:cxn modelId="{0FB1D93C-FAAC-3C44-A5D6-2425D83E5D34}" type="presParOf" srcId="{5001E467-4410-9B4A-9736-88176499A133}" destId="{666640D9-70CF-0544-ADAD-8F95A2308084}" srcOrd="5" destOrd="0" presId="urn:microsoft.com/office/officeart/2005/8/layout/vList2"/>
    <dgm:cxn modelId="{DA0D6D84-1CC2-8C47-8A7D-869E40F75C6F}" type="presParOf" srcId="{5001E467-4410-9B4A-9736-88176499A133}" destId="{94538282-B1C6-A842-8A18-13BB5DAF2575}" srcOrd="6" destOrd="0" presId="urn:microsoft.com/office/officeart/2005/8/layout/vList2"/>
    <dgm:cxn modelId="{27A79BF6-46C2-0C49-B645-100189138E8F}" type="presParOf" srcId="{5001E467-4410-9B4A-9736-88176499A133}" destId="{D57F4BA7-9E15-DB43-AE37-9048BCE028B1}" srcOrd="7" destOrd="0" presId="urn:microsoft.com/office/officeart/2005/8/layout/vList2"/>
    <dgm:cxn modelId="{A2A073FF-886A-AF40-912C-5E6FB1CB8476}" type="presParOf" srcId="{5001E467-4410-9B4A-9736-88176499A133}" destId="{9147A61F-AA23-5A42-A663-A8411F7F0591}"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9DC285-5084-486B-A350-2BD0BDD136A9}"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E3964D3-EEAA-43AE-9492-865A57B22486}">
      <dgm:prSet/>
      <dgm:spPr/>
      <dgm:t>
        <a:bodyPr/>
        <a:lstStyle/>
        <a:p>
          <a:r>
            <a:rPr lang="fr-FR"/>
            <a:t>Problème de classification binaire</a:t>
          </a:r>
          <a:endParaRPr lang="en-US"/>
        </a:p>
      </dgm:t>
    </dgm:pt>
    <dgm:pt modelId="{8E000C99-13ED-46EC-B052-490A8C4C190C}" type="parTrans" cxnId="{4C4698EA-B58E-4784-9C73-8BD4DAF01C99}">
      <dgm:prSet/>
      <dgm:spPr/>
      <dgm:t>
        <a:bodyPr/>
        <a:lstStyle/>
        <a:p>
          <a:endParaRPr lang="en-US"/>
        </a:p>
      </dgm:t>
    </dgm:pt>
    <dgm:pt modelId="{0517F969-5913-4C9E-8C32-C67AB3C2F3DB}" type="sibTrans" cxnId="{4C4698EA-B58E-4784-9C73-8BD4DAF01C99}">
      <dgm:prSet/>
      <dgm:spPr/>
      <dgm:t>
        <a:bodyPr/>
        <a:lstStyle/>
        <a:p>
          <a:endParaRPr lang="en-US"/>
        </a:p>
      </dgm:t>
    </dgm:pt>
    <dgm:pt modelId="{6A1F43DA-5606-41B4-AAD4-B1280AC15D00}">
      <dgm:prSet/>
      <dgm:spPr/>
      <dgm:t>
        <a:bodyPr/>
        <a:lstStyle/>
        <a:p>
          <a:r>
            <a:rPr lang="fr-FR"/>
            <a:t>Variables explicatives standardisées</a:t>
          </a:r>
          <a:endParaRPr lang="en-US"/>
        </a:p>
      </dgm:t>
    </dgm:pt>
    <dgm:pt modelId="{C75428AE-7B11-43E0-B929-F15A9BF60ED1}" type="parTrans" cxnId="{E22B8ECC-6D72-42AD-9E38-E5618D886CD2}">
      <dgm:prSet/>
      <dgm:spPr/>
      <dgm:t>
        <a:bodyPr/>
        <a:lstStyle/>
        <a:p>
          <a:endParaRPr lang="en-US"/>
        </a:p>
      </dgm:t>
    </dgm:pt>
    <dgm:pt modelId="{55A34424-E761-42DF-A257-1488BB422002}" type="sibTrans" cxnId="{E22B8ECC-6D72-42AD-9E38-E5618D886CD2}">
      <dgm:prSet/>
      <dgm:spPr/>
      <dgm:t>
        <a:bodyPr/>
        <a:lstStyle/>
        <a:p>
          <a:endParaRPr lang="en-US"/>
        </a:p>
      </dgm:t>
    </dgm:pt>
    <dgm:pt modelId="{D722C354-CB12-4F7E-B551-AFEF33E086F0}">
      <dgm:prSet/>
      <dgm:spPr/>
      <dgm:t>
        <a:bodyPr/>
        <a:lstStyle/>
        <a:p>
          <a:r>
            <a:rPr lang="fr-FR"/>
            <a:t>Séparation apprentissage / test</a:t>
          </a:r>
          <a:endParaRPr lang="en-US"/>
        </a:p>
      </dgm:t>
    </dgm:pt>
    <dgm:pt modelId="{ED7EC2C7-E457-48CA-BF52-B452E335132A}" type="parTrans" cxnId="{CC006FD4-B64E-411A-86D2-19465B81CD56}">
      <dgm:prSet/>
      <dgm:spPr/>
      <dgm:t>
        <a:bodyPr/>
        <a:lstStyle/>
        <a:p>
          <a:endParaRPr lang="en-US"/>
        </a:p>
      </dgm:t>
    </dgm:pt>
    <dgm:pt modelId="{B2834197-34F4-44BC-B1BD-5B565624084F}" type="sibTrans" cxnId="{CC006FD4-B64E-411A-86D2-19465B81CD56}">
      <dgm:prSet/>
      <dgm:spPr/>
      <dgm:t>
        <a:bodyPr/>
        <a:lstStyle/>
        <a:p>
          <a:endParaRPr lang="en-US"/>
        </a:p>
      </dgm:t>
    </dgm:pt>
    <dgm:pt modelId="{56F7791A-79BA-4701-BB34-95393643B08B}" type="pres">
      <dgm:prSet presAssocID="{D69DC285-5084-486B-A350-2BD0BDD136A9}" presName="root" presStyleCnt="0">
        <dgm:presLayoutVars>
          <dgm:dir/>
          <dgm:resizeHandles val="exact"/>
        </dgm:presLayoutVars>
      </dgm:prSet>
      <dgm:spPr/>
    </dgm:pt>
    <dgm:pt modelId="{A35C2F57-E00F-4830-994E-14291F63F843}" type="pres">
      <dgm:prSet presAssocID="{2E3964D3-EEAA-43AE-9492-865A57B22486}" presName="compNode" presStyleCnt="0"/>
      <dgm:spPr/>
    </dgm:pt>
    <dgm:pt modelId="{DD57F856-4B9F-4030-ADED-41F68F759C76}" type="pres">
      <dgm:prSet presAssocID="{2E3964D3-EEAA-43AE-9492-865A57B2248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ument"/>
        </a:ext>
      </dgm:extLst>
    </dgm:pt>
    <dgm:pt modelId="{9E00E5A5-9D91-42E7-94D3-06EAF1C87B68}" type="pres">
      <dgm:prSet presAssocID="{2E3964D3-EEAA-43AE-9492-865A57B22486}" presName="spaceRect" presStyleCnt="0"/>
      <dgm:spPr/>
    </dgm:pt>
    <dgm:pt modelId="{74986B10-4416-4400-97ED-5B9DDCBB294F}" type="pres">
      <dgm:prSet presAssocID="{2E3964D3-EEAA-43AE-9492-865A57B22486}" presName="textRect" presStyleLbl="revTx" presStyleIdx="0" presStyleCnt="3">
        <dgm:presLayoutVars>
          <dgm:chMax val="1"/>
          <dgm:chPref val="1"/>
        </dgm:presLayoutVars>
      </dgm:prSet>
      <dgm:spPr/>
    </dgm:pt>
    <dgm:pt modelId="{05591850-CA22-4939-9EEB-9DB516773AC2}" type="pres">
      <dgm:prSet presAssocID="{0517F969-5913-4C9E-8C32-C67AB3C2F3DB}" presName="sibTrans" presStyleCnt="0"/>
      <dgm:spPr/>
    </dgm:pt>
    <dgm:pt modelId="{33F8FDAE-F73E-44BD-B474-BD7A8243B25E}" type="pres">
      <dgm:prSet presAssocID="{6A1F43DA-5606-41B4-AAD4-B1280AC15D00}" presName="compNode" presStyleCnt="0"/>
      <dgm:spPr/>
    </dgm:pt>
    <dgm:pt modelId="{313EA1B6-C004-4673-A926-BEBB1CA672DD}" type="pres">
      <dgm:prSet presAssocID="{6A1F43DA-5606-41B4-AAD4-B1280AC15D0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che"/>
        </a:ext>
      </dgm:extLst>
    </dgm:pt>
    <dgm:pt modelId="{7551F319-F3AB-4419-A4EA-1BE8E3E91AF8}" type="pres">
      <dgm:prSet presAssocID="{6A1F43DA-5606-41B4-AAD4-B1280AC15D00}" presName="spaceRect" presStyleCnt="0"/>
      <dgm:spPr/>
    </dgm:pt>
    <dgm:pt modelId="{9ECB3073-F772-4684-AC33-4F8782B31F00}" type="pres">
      <dgm:prSet presAssocID="{6A1F43DA-5606-41B4-AAD4-B1280AC15D00}" presName="textRect" presStyleLbl="revTx" presStyleIdx="1" presStyleCnt="3">
        <dgm:presLayoutVars>
          <dgm:chMax val="1"/>
          <dgm:chPref val="1"/>
        </dgm:presLayoutVars>
      </dgm:prSet>
      <dgm:spPr/>
    </dgm:pt>
    <dgm:pt modelId="{D7D64E1C-A539-49DD-BD18-281F4B14C03F}" type="pres">
      <dgm:prSet presAssocID="{55A34424-E761-42DF-A257-1488BB422002}" presName="sibTrans" presStyleCnt="0"/>
      <dgm:spPr/>
    </dgm:pt>
    <dgm:pt modelId="{1FD6089F-8892-4D3C-92DE-0FAFC7EDA19D}" type="pres">
      <dgm:prSet presAssocID="{D722C354-CB12-4F7E-B551-AFEF33E086F0}" presName="compNode" presStyleCnt="0"/>
      <dgm:spPr/>
    </dgm:pt>
    <dgm:pt modelId="{8687B38E-96CF-42CC-B3BF-28848A04A6D9}" type="pres">
      <dgm:prSet presAssocID="{D722C354-CB12-4F7E-B551-AFEF33E086F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ole"/>
        </a:ext>
      </dgm:extLst>
    </dgm:pt>
    <dgm:pt modelId="{8724E4FF-0997-4B6A-9D09-8E26EC4E56A3}" type="pres">
      <dgm:prSet presAssocID="{D722C354-CB12-4F7E-B551-AFEF33E086F0}" presName="spaceRect" presStyleCnt="0"/>
      <dgm:spPr/>
    </dgm:pt>
    <dgm:pt modelId="{DB8AFB89-39A3-41CD-98E6-20A2E1EF51D2}" type="pres">
      <dgm:prSet presAssocID="{D722C354-CB12-4F7E-B551-AFEF33E086F0}" presName="textRect" presStyleLbl="revTx" presStyleIdx="2" presStyleCnt="3">
        <dgm:presLayoutVars>
          <dgm:chMax val="1"/>
          <dgm:chPref val="1"/>
        </dgm:presLayoutVars>
      </dgm:prSet>
      <dgm:spPr/>
    </dgm:pt>
  </dgm:ptLst>
  <dgm:cxnLst>
    <dgm:cxn modelId="{897F5D07-D14A-47B0-B447-59DE93FFB72C}" type="presOf" srcId="{2E3964D3-EEAA-43AE-9492-865A57B22486}" destId="{74986B10-4416-4400-97ED-5B9DDCBB294F}" srcOrd="0" destOrd="0" presId="urn:microsoft.com/office/officeart/2018/2/layout/IconLabelList"/>
    <dgm:cxn modelId="{CC7EB4C0-4C57-4FD0-8298-5A1BDAF6AAE7}" type="presOf" srcId="{D722C354-CB12-4F7E-B551-AFEF33E086F0}" destId="{DB8AFB89-39A3-41CD-98E6-20A2E1EF51D2}" srcOrd="0" destOrd="0" presId="urn:microsoft.com/office/officeart/2018/2/layout/IconLabelList"/>
    <dgm:cxn modelId="{E22B8ECC-6D72-42AD-9E38-E5618D886CD2}" srcId="{D69DC285-5084-486B-A350-2BD0BDD136A9}" destId="{6A1F43DA-5606-41B4-AAD4-B1280AC15D00}" srcOrd="1" destOrd="0" parTransId="{C75428AE-7B11-43E0-B929-F15A9BF60ED1}" sibTransId="{55A34424-E761-42DF-A257-1488BB422002}"/>
    <dgm:cxn modelId="{CC006FD4-B64E-411A-86D2-19465B81CD56}" srcId="{D69DC285-5084-486B-A350-2BD0BDD136A9}" destId="{D722C354-CB12-4F7E-B551-AFEF33E086F0}" srcOrd="2" destOrd="0" parTransId="{ED7EC2C7-E457-48CA-BF52-B452E335132A}" sibTransId="{B2834197-34F4-44BC-B1BD-5B565624084F}"/>
    <dgm:cxn modelId="{4C4698EA-B58E-4784-9C73-8BD4DAF01C99}" srcId="{D69DC285-5084-486B-A350-2BD0BDD136A9}" destId="{2E3964D3-EEAA-43AE-9492-865A57B22486}" srcOrd="0" destOrd="0" parTransId="{8E000C99-13ED-46EC-B052-490A8C4C190C}" sibTransId="{0517F969-5913-4C9E-8C32-C67AB3C2F3DB}"/>
    <dgm:cxn modelId="{CCC4F2F5-D620-4D1B-9394-0005D2FFCD26}" type="presOf" srcId="{6A1F43DA-5606-41B4-AAD4-B1280AC15D00}" destId="{9ECB3073-F772-4684-AC33-4F8782B31F00}" srcOrd="0" destOrd="0" presId="urn:microsoft.com/office/officeart/2018/2/layout/IconLabelList"/>
    <dgm:cxn modelId="{F345F7FD-19E0-41DB-ACCE-9FE7A288FB42}" type="presOf" srcId="{D69DC285-5084-486B-A350-2BD0BDD136A9}" destId="{56F7791A-79BA-4701-BB34-95393643B08B}" srcOrd="0" destOrd="0" presId="urn:microsoft.com/office/officeart/2018/2/layout/IconLabelList"/>
    <dgm:cxn modelId="{E2A1E824-2D69-4884-B7C3-315F720CBE1C}" type="presParOf" srcId="{56F7791A-79BA-4701-BB34-95393643B08B}" destId="{A35C2F57-E00F-4830-994E-14291F63F843}" srcOrd="0" destOrd="0" presId="urn:microsoft.com/office/officeart/2018/2/layout/IconLabelList"/>
    <dgm:cxn modelId="{4F9A6D57-D547-4569-97E9-BB15F6F4BFE7}" type="presParOf" srcId="{A35C2F57-E00F-4830-994E-14291F63F843}" destId="{DD57F856-4B9F-4030-ADED-41F68F759C76}" srcOrd="0" destOrd="0" presId="urn:microsoft.com/office/officeart/2018/2/layout/IconLabelList"/>
    <dgm:cxn modelId="{57C5E1BD-CA71-4EFA-9B7F-05AE4DF1DC9C}" type="presParOf" srcId="{A35C2F57-E00F-4830-994E-14291F63F843}" destId="{9E00E5A5-9D91-42E7-94D3-06EAF1C87B68}" srcOrd="1" destOrd="0" presId="urn:microsoft.com/office/officeart/2018/2/layout/IconLabelList"/>
    <dgm:cxn modelId="{E1B724EF-480D-4AE2-A40C-2C9FF0701ACF}" type="presParOf" srcId="{A35C2F57-E00F-4830-994E-14291F63F843}" destId="{74986B10-4416-4400-97ED-5B9DDCBB294F}" srcOrd="2" destOrd="0" presId="urn:microsoft.com/office/officeart/2018/2/layout/IconLabelList"/>
    <dgm:cxn modelId="{42575F9A-B13D-4FFD-89F4-A4435F88EBCE}" type="presParOf" srcId="{56F7791A-79BA-4701-BB34-95393643B08B}" destId="{05591850-CA22-4939-9EEB-9DB516773AC2}" srcOrd="1" destOrd="0" presId="urn:microsoft.com/office/officeart/2018/2/layout/IconLabelList"/>
    <dgm:cxn modelId="{80F5F12C-34B1-4CBF-A00D-3718F0084D67}" type="presParOf" srcId="{56F7791A-79BA-4701-BB34-95393643B08B}" destId="{33F8FDAE-F73E-44BD-B474-BD7A8243B25E}" srcOrd="2" destOrd="0" presId="urn:microsoft.com/office/officeart/2018/2/layout/IconLabelList"/>
    <dgm:cxn modelId="{B7A4F393-5546-4BE9-A663-ECB315817C50}" type="presParOf" srcId="{33F8FDAE-F73E-44BD-B474-BD7A8243B25E}" destId="{313EA1B6-C004-4673-A926-BEBB1CA672DD}" srcOrd="0" destOrd="0" presId="urn:microsoft.com/office/officeart/2018/2/layout/IconLabelList"/>
    <dgm:cxn modelId="{32101326-27DD-42B6-AA9C-25882C1F5F88}" type="presParOf" srcId="{33F8FDAE-F73E-44BD-B474-BD7A8243B25E}" destId="{7551F319-F3AB-4419-A4EA-1BE8E3E91AF8}" srcOrd="1" destOrd="0" presId="urn:microsoft.com/office/officeart/2018/2/layout/IconLabelList"/>
    <dgm:cxn modelId="{178288D0-72B8-41C9-90FA-BA902C6EC558}" type="presParOf" srcId="{33F8FDAE-F73E-44BD-B474-BD7A8243B25E}" destId="{9ECB3073-F772-4684-AC33-4F8782B31F00}" srcOrd="2" destOrd="0" presId="urn:microsoft.com/office/officeart/2018/2/layout/IconLabelList"/>
    <dgm:cxn modelId="{4CBFA81F-B489-4D22-ADA9-D25A461A0216}" type="presParOf" srcId="{56F7791A-79BA-4701-BB34-95393643B08B}" destId="{D7D64E1C-A539-49DD-BD18-281F4B14C03F}" srcOrd="3" destOrd="0" presId="urn:microsoft.com/office/officeart/2018/2/layout/IconLabelList"/>
    <dgm:cxn modelId="{4F8F23BC-A4FD-4760-A06F-FD7E0213E3E3}" type="presParOf" srcId="{56F7791A-79BA-4701-BB34-95393643B08B}" destId="{1FD6089F-8892-4D3C-92DE-0FAFC7EDA19D}" srcOrd="4" destOrd="0" presId="urn:microsoft.com/office/officeart/2018/2/layout/IconLabelList"/>
    <dgm:cxn modelId="{CE69A7D6-3F64-48DA-B475-CE57C6A7B3A7}" type="presParOf" srcId="{1FD6089F-8892-4D3C-92DE-0FAFC7EDA19D}" destId="{8687B38E-96CF-42CC-B3BF-28848A04A6D9}" srcOrd="0" destOrd="0" presId="urn:microsoft.com/office/officeart/2018/2/layout/IconLabelList"/>
    <dgm:cxn modelId="{F2D46775-B76F-46EC-B568-D4C95230F8D7}" type="presParOf" srcId="{1FD6089F-8892-4D3C-92DE-0FAFC7EDA19D}" destId="{8724E4FF-0997-4B6A-9D09-8E26EC4E56A3}" srcOrd="1" destOrd="0" presId="urn:microsoft.com/office/officeart/2018/2/layout/IconLabelList"/>
    <dgm:cxn modelId="{21AD4598-DFB4-469A-B9C8-3C4EB7E4D7FC}" type="presParOf" srcId="{1FD6089F-8892-4D3C-92DE-0FAFC7EDA19D}" destId="{DB8AFB89-39A3-41CD-98E6-20A2E1EF51D2}"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CA31948-1D4B-4A07-9968-C7C4C71659D1}"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D37DBB8-01BA-4613-AAAE-5D38EA9475C1}">
      <dgm:prSet/>
      <dgm:spPr/>
      <dgm:t>
        <a:bodyPr/>
        <a:lstStyle/>
        <a:p>
          <a:r>
            <a:rPr lang="fr-FR"/>
            <a:t>Validation exploratoire de la structure des données</a:t>
          </a:r>
          <a:endParaRPr lang="en-US"/>
        </a:p>
      </dgm:t>
    </dgm:pt>
    <dgm:pt modelId="{C10106D2-4DC2-40F2-92E1-117866815F11}" type="parTrans" cxnId="{FDE80B85-7DF2-4982-A825-EF9D15CC0F50}">
      <dgm:prSet/>
      <dgm:spPr/>
      <dgm:t>
        <a:bodyPr/>
        <a:lstStyle/>
        <a:p>
          <a:endParaRPr lang="en-US"/>
        </a:p>
      </dgm:t>
    </dgm:pt>
    <dgm:pt modelId="{3F341399-1908-45F2-97F8-B84FD300D5F2}" type="sibTrans" cxnId="{FDE80B85-7DF2-4982-A825-EF9D15CC0F50}">
      <dgm:prSet/>
      <dgm:spPr/>
      <dgm:t>
        <a:bodyPr/>
        <a:lstStyle/>
        <a:p>
          <a:endParaRPr lang="en-US"/>
        </a:p>
      </dgm:t>
    </dgm:pt>
    <dgm:pt modelId="{6D1812C9-978F-42A5-A30F-C2EF86C19AA2}">
      <dgm:prSet/>
      <dgm:spPr/>
      <dgm:t>
        <a:bodyPr/>
        <a:lstStyle/>
        <a:p>
          <a:r>
            <a:rPr lang="fr-FR"/>
            <a:t>Confirmation d’une séparation naturelle des billets</a:t>
          </a:r>
          <a:endParaRPr lang="en-US"/>
        </a:p>
      </dgm:t>
    </dgm:pt>
    <dgm:pt modelId="{E590DD6E-8036-444B-A65E-C75838F6653A}" type="parTrans" cxnId="{ADF80E63-3350-4E14-BF53-E5D3CF7E1B8D}">
      <dgm:prSet/>
      <dgm:spPr/>
      <dgm:t>
        <a:bodyPr/>
        <a:lstStyle/>
        <a:p>
          <a:endParaRPr lang="en-US"/>
        </a:p>
      </dgm:t>
    </dgm:pt>
    <dgm:pt modelId="{FB45DF5C-EA22-44C4-95C7-E48ACDEB043E}" type="sibTrans" cxnId="{ADF80E63-3350-4E14-BF53-E5D3CF7E1B8D}">
      <dgm:prSet/>
      <dgm:spPr/>
      <dgm:t>
        <a:bodyPr/>
        <a:lstStyle/>
        <a:p>
          <a:endParaRPr lang="en-US"/>
        </a:p>
      </dgm:t>
    </dgm:pt>
    <dgm:pt modelId="{9FE81DCD-FE0D-4C3D-BDB6-0DBC5F89264C}">
      <dgm:prSet/>
      <dgm:spPr/>
      <dgm:t>
        <a:bodyPr/>
        <a:lstStyle/>
        <a:p>
          <a:r>
            <a:rPr lang="fr-FR"/>
            <a:t>Approche non supervisée, sans variable cible</a:t>
          </a:r>
          <a:endParaRPr lang="en-US"/>
        </a:p>
      </dgm:t>
    </dgm:pt>
    <dgm:pt modelId="{7584CA14-FFF2-4192-A2FF-ABC33626DA73}" type="parTrans" cxnId="{874FAB26-D02D-42D2-AC27-82A335256152}">
      <dgm:prSet/>
      <dgm:spPr/>
      <dgm:t>
        <a:bodyPr/>
        <a:lstStyle/>
        <a:p>
          <a:endParaRPr lang="en-US"/>
        </a:p>
      </dgm:t>
    </dgm:pt>
    <dgm:pt modelId="{65B657F7-250E-4BF7-94DD-5184C8D139B8}" type="sibTrans" cxnId="{874FAB26-D02D-42D2-AC27-82A335256152}">
      <dgm:prSet/>
      <dgm:spPr/>
      <dgm:t>
        <a:bodyPr/>
        <a:lstStyle/>
        <a:p>
          <a:endParaRPr lang="en-US"/>
        </a:p>
      </dgm:t>
    </dgm:pt>
    <dgm:pt modelId="{BB9DD529-5652-4A7A-A30C-32D8839EA8BC}">
      <dgm:prSet/>
      <dgm:spPr/>
      <dgm:t>
        <a:bodyPr/>
        <a:lstStyle/>
        <a:p>
          <a:r>
            <a:rPr lang="fr-FR"/>
            <a:t>Outil d’analyse, pas un modèle de production</a:t>
          </a:r>
          <a:endParaRPr lang="en-US"/>
        </a:p>
      </dgm:t>
    </dgm:pt>
    <dgm:pt modelId="{FC20A53E-D316-4333-AA0C-2646F0F06937}" type="parTrans" cxnId="{7B70BE85-C8BB-4BDD-966D-4F9AA8F26FC4}">
      <dgm:prSet/>
      <dgm:spPr/>
      <dgm:t>
        <a:bodyPr/>
        <a:lstStyle/>
        <a:p>
          <a:endParaRPr lang="en-US"/>
        </a:p>
      </dgm:t>
    </dgm:pt>
    <dgm:pt modelId="{DCC6EC53-32BD-422E-B169-926882D80C65}" type="sibTrans" cxnId="{7B70BE85-C8BB-4BDD-966D-4F9AA8F26FC4}">
      <dgm:prSet/>
      <dgm:spPr/>
      <dgm:t>
        <a:bodyPr/>
        <a:lstStyle/>
        <a:p>
          <a:endParaRPr lang="en-US"/>
        </a:p>
      </dgm:t>
    </dgm:pt>
    <dgm:pt modelId="{6C464AC9-7046-D941-AE3F-9C74116D8539}" type="pres">
      <dgm:prSet presAssocID="{1CA31948-1D4B-4A07-9968-C7C4C71659D1}" presName="linear" presStyleCnt="0">
        <dgm:presLayoutVars>
          <dgm:animLvl val="lvl"/>
          <dgm:resizeHandles val="exact"/>
        </dgm:presLayoutVars>
      </dgm:prSet>
      <dgm:spPr/>
    </dgm:pt>
    <dgm:pt modelId="{9EF04EA1-7C20-8349-AD36-CF2DACDD0DE4}" type="pres">
      <dgm:prSet presAssocID="{8D37DBB8-01BA-4613-AAAE-5D38EA9475C1}" presName="parentText" presStyleLbl="node1" presStyleIdx="0" presStyleCnt="4">
        <dgm:presLayoutVars>
          <dgm:chMax val="0"/>
          <dgm:bulletEnabled val="1"/>
        </dgm:presLayoutVars>
      </dgm:prSet>
      <dgm:spPr/>
    </dgm:pt>
    <dgm:pt modelId="{748D15D1-938C-9A43-9FA1-32EF87CD2EB3}" type="pres">
      <dgm:prSet presAssocID="{3F341399-1908-45F2-97F8-B84FD300D5F2}" presName="spacer" presStyleCnt="0"/>
      <dgm:spPr/>
    </dgm:pt>
    <dgm:pt modelId="{CD27C1DB-47DE-764C-AA1C-12781817117B}" type="pres">
      <dgm:prSet presAssocID="{6D1812C9-978F-42A5-A30F-C2EF86C19AA2}" presName="parentText" presStyleLbl="node1" presStyleIdx="1" presStyleCnt="4">
        <dgm:presLayoutVars>
          <dgm:chMax val="0"/>
          <dgm:bulletEnabled val="1"/>
        </dgm:presLayoutVars>
      </dgm:prSet>
      <dgm:spPr/>
    </dgm:pt>
    <dgm:pt modelId="{319D461B-0985-DF40-9CBB-A55384998AA4}" type="pres">
      <dgm:prSet presAssocID="{FB45DF5C-EA22-44C4-95C7-E48ACDEB043E}" presName="spacer" presStyleCnt="0"/>
      <dgm:spPr/>
    </dgm:pt>
    <dgm:pt modelId="{F835A7EF-06EE-DE48-9CD2-6588DB6E5013}" type="pres">
      <dgm:prSet presAssocID="{9FE81DCD-FE0D-4C3D-BDB6-0DBC5F89264C}" presName="parentText" presStyleLbl="node1" presStyleIdx="2" presStyleCnt="4">
        <dgm:presLayoutVars>
          <dgm:chMax val="0"/>
          <dgm:bulletEnabled val="1"/>
        </dgm:presLayoutVars>
      </dgm:prSet>
      <dgm:spPr/>
    </dgm:pt>
    <dgm:pt modelId="{A2750728-D5AF-AE48-81B2-4E0F73F7AFCB}" type="pres">
      <dgm:prSet presAssocID="{65B657F7-250E-4BF7-94DD-5184C8D139B8}" presName="spacer" presStyleCnt="0"/>
      <dgm:spPr/>
    </dgm:pt>
    <dgm:pt modelId="{685B17C5-DF0F-D14D-8983-F4329C885EC0}" type="pres">
      <dgm:prSet presAssocID="{BB9DD529-5652-4A7A-A30C-32D8839EA8BC}" presName="parentText" presStyleLbl="node1" presStyleIdx="3" presStyleCnt="4">
        <dgm:presLayoutVars>
          <dgm:chMax val="0"/>
          <dgm:bulletEnabled val="1"/>
        </dgm:presLayoutVars>
      </dgm:prSet>
      <dgm:spPr/>
    </dgm:pt>
  </dgm:ptLst>
  <dgm:cxnLst>
    <dgm:cxn modelId="{874FAB26-D02D-42D2-AC27-82A335256152}" srcId="{1CA31948-1D4B-4A07-9968-C7C4C71659D1}" destId="{9FE81DCD-FE0D-4C3D-BDB6-0DBC5F89264C}" srcOrd="2" destOrd="0" parTransId="{7584CA14-FFF2-4192-A2FF-ABC33626DA73}" sibTransId="{65B657F7-250E-4BF7-94DD-5184C8D139B8}"/>
    <dgm:cxn modelId="{489B0846-4F52-5448-8004-F843CCEEEDF7}" type="presOf" srcId="{1CA31948-1D4B-4A07-9968-C7C4C71659D1}" destId="{6C464AC9-7046-D941-AE3F-9C74116D8539}" srcOrd="0" destOrd="0" presId="urn:microsoft.com/office/officeart/2005/8/layout/vList2"/>
    <dgm:cxn modelId="{ADF80E63-3350-4E14-BF53-E5D3CF7E1B8D}" srcId="{1CA31948-1D4B-4A07-9968-C7C4C71659D1}" destId="{6D1812C9-978F-42A5-A30F-C2EF86C19AA2}" srcOrd="1" destOrd="0" parTransId="{E590DD6E-8036-444B-A65E-C75838F6653A}" sibTransId="{FB45DF5C-EA22-44C4-95C7-E48ACDEB043E}"/>
    <dgm:cxn modelId="{FDE80B85-7DF2-4982-A825-EF9D15CC0F50}" srcId="{1CA31948-1D4B-4A07-9968-C7C4C71659D1}" destId="{8D37DBB8-01BA-4613-AAAE-5D38EA9475C1}" srcOrd="0" destOrd="0" parTransId="{C10106D2-4DC2-40F2-92E1-117866815F11}" sibTransId="{3F341399-1908-45F2-97F8-B84FD300D5F2}"/>
    <dgm:cxn modelId="{7B70BE85-C8BB-4BDD-966D-4F9AA8F26FC4}" srcId="{1CA31948-1D4B-4A07-9968-C7C4C71659D1}" destId="{BB9DD529-5652-4A7A-A30C-32D8839EA8BC}" srcOrd="3" destOrd="0" parTransId="{FC20A53E-D316-4333-AA0C-2646F0F06937}" sibTransId="{DCC6EC53-32BD-422E-B169-926882D80C65}"/>
    <dgm:cxn modelId="{C9145F8B-F096-BC4F-B375-56E12E4FF4BC}" type="presOf" srcId="{BB9DD529-5652-4A7A-A30C-32D8839EA8BC}" destId="{685B17C5-DF0F-D14D-8983-F4329C885EC0}" srcOrd="0" destOrd="0" presId="urn:microsoft.com/office/officeart/2005/8/layout/vList2"/>
    <dgm:cxn modelId="{284C998C-F336-AC46-816E-11402266F5F3}" type="presOf" srcId="{8D37DBB8-01BA-4613-AAAE-5D38EA9475C1}" destId="{9EF04EA1-7C20-8349-AD36-CF2DACDD0DE4}" srcOrd="0" destOrd="0" presId="urn:microsoft.com/office/officeart/2005/8/layout/vList2"/>
    <dgm:cxn modelId="{D05E2EA3-A170-CC42-91DB-A5C9740EE164}" type="presOf" srcId="{6D1812C9-978F-42A5-A30F-C2EF86C19AA2}" destId="{CD27C1DB-47DE-764C-AA1C-12781817117B}" srcOrd="0" destOrd="0" presId="urn:microsoft.com/office/officeart/2005/8/layout/vList2"/>
    <dgm:cxn modelId="{112F27DA-1B33-4247-8929-7941F6E98E0E}" type="presOf" srcId="{9FE81DCD-FE0D-4C3D-BDB6-0DBC5F89264C}" destId="{F835A7EF-06EE-DE48-9CD2-6588DB6E5013}" srcOrd="0" destOrd="0" presId="urn:microsoft.com/office/officeart/2005/8/layout/vList2"/>
    <dgm:cxn modelId="{5421D56F-A0F4-D849-9418-E9B2ECDF80A9}" type="presParOf" srcId="{6C464AC9-7046-D941-AE3F-9C74116D8539}" destId="{9EF04EA1-7C20-8349-AD36-CF2DACDD0DE4}" srcOrd="0" destOrd="0" presId="urn:microsoft.com/office/officeart/2005/8/layout/vList2"/>
    <dgm:cxn modelId="{0F82C117-E035-2947-8734-8DD370AE351B}" type="presParOf" srcId="{6C464AC9-7046-D941-AE3F-9C74116D8539}" destId="{748D15D1-938C-9A43-9FA1-32EF87CD2EB3}" srcOrd="1" destOrd="0" presId="urn:microsoft.com/office/officeart/2005/8/layout/vList2"/>
    <dgm:cxn modelId="{CAFD52CD-217C-B542-BA97-06E84D9DB40A}" type="presParOf" srcId="{6C464AC9-7046-D941-AE3F-9C74116D8539}" destId="{CD27C1DB-47DE-764C-AA1C-12781817117B}" srcOrd="2" destOrd="0" presId="urn:microsoft.com/office/officeart/2005/8/layout/vList2"/>
    <dgm:cxn modelId="{34555AE1-D731-BB4A-B817-4C8DB4407088}" type="presParOf" srcId="{6C464AC9-7046-D941-AE3F-9C74116D8539}" destId="{319D461B-0985-DF40-9CBB-A55384998AA4}" srcOrd="3" destOrd="0" presId="urn:microsoft.com/office/officeart/2005/8/layout/vList2"/>
    <dgm:cxn modelId="{3E310E84-BF5D-5A4A-8CBD-71BA51AA976A}" type="presParOf" srcId="{6C464AC9-7046-D941-AE3F-9C74116D8539}" destId="{F835A7EF-06EE-DE48-9CD2-6588DB6E5013}" srcOrd="4" destOrd="0" presId="urn:microsoft.com/office/officeart/2005/8/layout/vList2"/>
    <dgm:cxn modelId="{D91C9C6C-CF36-1544-B3EA-C5B51F2A0614}" type="presParOf" srcId="{6C464AC9-7046-D941-AE3F-9C74116D8539}" destId="{A2750728-D5AF-AE48-81B2-4E0F73F7AFCB}" srcOrd="5" destOrd="0" presId="urn:microsoft.com/office/officeart/2005/8/layout/vList2"/>
    <dgm:cxn modelId="{D1C0C0F7-BBCD-D14C-BE7C-123BAC85462D}" type="presParOf" srcId="{6C464AC9-7046-D941-AE3F-9C74116D8539}" destId="{685B17C5-DF0F-D14D-8983-F4329C885EC0}"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32877C4-58AD-4AD3-B756-AE9106AF684F}"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E749584-8D18-4D63-B046-069C8C453112}">
      <dgm:prSet/>
      <dgm:spPr/>
      <dgm:t>
        <a:bodyPr/>
        <a:lstStyle/>
        <a:p>
          <a:r>
            <a:rPr lang="fr-FR"/>
            <a:t>Modèle supervisé adapté à la classification binaire</a:t>
          </a:r>
          <a:endParaRPr lang="en-US"/>
        </a:p>
      </dgm:t>
    </dgm:pt>
    <dgm:pt modelId="{A65B594F-9EB6-4D69-8EED-BB118BF78012}" type="parTrans" cxnId="{CA7E71E2-E7A9-42FA-A95E-D32BE767B91A}">
      <dgm:prSet/>
      <dgm:spPr/>
      <dgm:t>
        <a:bodyPr/>
        <a:lstStyle/>
        <a:p>
          <a:endParaRPr lang="en-US"/>
        </a:p>
      </dgm:t>
    </dgm:pt>
    <dgm:pt modelId="{2763C167-6552-40E2-A9A2-DE1AF9E3F36E}" type="sibTrans" cxnId="{CA7E71E2-E7A9-42FA-A95E-D32BE767B91A}">
      <dgm:prSet/>
      <dgm:spPr/>
      <dgm:t>
        <a:bodyPr/>
        <a:lstStyle/>
        <a:p>
          <a:endParaRPr lang="en-US"/>
        </a:p>
      </dgm:t>
    </dgm:pt>
    <dgm:pt modelId="{A06A9100-C162-4638-83BB-D0DD9BC1DAFD}">
      <dgm:prSet/>
      <dgm:spPr/>
      <dgm:t>
        <a:bodyPr/>
        <a:lstStyle/>
        <a:p>
          <a:r>
            <a:rPr lang="fr-FR"/>
            <a:t>Excellentes performances mesurées (accuracy, AUC)</a:t>
          </a:r>
          <a:endParaRPr lang="en-US"/>
        </a:p>
      </dgm:t>
    </dgm:pt>
    <dgm:pt modelId="{9E3AA20B-648E-4BA3-BE14-8E958AE83418}" type="parTrans" cxnId="{4F9465A0-8DE9-41DB-A97A-1903107D63B1}">
      <dgm:prSet/>
      <dgm:spPr/>
      <dgm:t>
        <a:bodyPr/>
        <a:lstStyle/>
        <a:p>
          <a:endParaRPr lang="en-US"/>
        </a:p>
      </dgm:t>
    </dgm:pt>
    <dgm:pt modelId="{5531BABE-CB2A-4997-BFCE-473459B833CE}" type="sibTrans" cxnId="{4F9465A0-8DE9-41DB-A97A-1903107D63B1}">
      <dgm:prSet/>
      <dgm:spPr/>
      <dgm:t>
        <a:bodyPr/>
        <a:lstStyle/>
        <a:p>
          <a:endParaRPr lang="en-US"/>
        </a:p>
      </dgm:t>
    </dgm:pt>
    <dgm:pt modelId="{2B040F30-0487-42C2-87AF-485C1CE51B0A}">
      <dgm:prSet/>
      <dgm:spPr/>
      <dgm:t>
        <a:bodyPr/>
        <a:lstStyle/>
        <a:p>
          <a:r>
            <a:rPr lang="fr-FR"/>
            <a:t>Résultats interprétables (coefficients, probabilités)</a:t>
          </a:r>
          <a:endParaRPr lang="en-US"/>
        </a:p>
      </dgm:t>
    </dgm:pt>
    <dgm:pt modelId="{737BDAAB-7520-4736-8997-29E7787ECBD3}" type="parTrans" cxnId="{35ADEB5F-D2E3-4B1E-B037-0322AA31DC4C}">
      <dgm:prSet/>
      <dgm:spPr/>
      <dgm:t>
        <a:bodyPr/>
        <a:lstStyle/>
        <a:p>
          <a:endParaRPr lang="en-US"/>
        </a:p>
      </dgm:t>
    </dgm:pt>
    <dgm:pt modelId="{B83E2B8F-994C-4774-AFAC-F1A7F8D4AD44}" type="sibTrans" cxnId="{35ADEB5F-D2E3-4B1E-B037-0322AA31DC4C}">
      <dgm:prSet/>
      <dgm:spPr/>
      <dgm:t>
        <a:bodyPr/>
        <a:lstStyle/>
        <a:p>
          <a:endParaRPr lang="en-US"/>
        </a:p>
      </dgm:t>
    </dgm:pt>
    <dgm:pt modelId="{EEF8BE5A-68FD-4331-83D6-A58842D7D9F9}">
      <dgm:prSet/>
      <dgm:spPr/>
      <dgm:t>
        <a:bodyPr/>
        <a:lstStyle/>
        <a:p>
          <a:r>
            <a:rPr lang="fr-FR"/>
            <a:t>Facilement utilisable en condition opérationnelle</a:t>
          </a:r>
          <a:endParaRPr lang="en-US"/>
        </a:p>
      </dgm:t>
    </dgm:pt>
    <dgm:pt modelId="{5667AD47-6E56-4F2D-A311-54DDA212E199}" type="parTrans" cxnId="{D2FF4A5C-53DA-4863-8C62-9B94B1961939}">
      <dgm:prSet/>
      <dgm:spPr/>
      <dgm:t>
        <a:bodyPr/>
        <a:lstStyle/>
        <a:p>
          <a:endParaRPr lang="en-US"/>
        </a:p>
      </dgm:t>
    </dgm:pt>
    <dgm:pt modelId="{170A66D8-871C-4EDD-8031-6ABC4AA2A8AC}" type="sibTrans" cxnId="{D2FF4A5C-53DA-4863-8C62-9B94B1961939}">
      <dgm:prSet/>
      <dgm:spPr/>
      <dgm:t>
        <a:bodyPr/>
        <a:lstStyle/>
        <a:p>
          <a:endParaRPr lang="en-US"/>
        </a:p>
      </dgm:t>
    </dgm:pt>
    <dgm:pt modelId="{A164DC73-F26F-4FCC-A6FD-7CD58311B217}" type="pres">
      <dgm:prSet presAssocID="{732877C4-58AD-4AD3-B756-AE9106AF684F}" presName="root" presStyleCnt="0">
        <dgm:presLayoutVars>
          <dgm:dir/>
          <dgm:resizeHandles val="exact"/>
        </dgm:presLayoutVars>
      </dgm:prSet>
      <dgm:spPr/>
    </dgm:pt>
    <dgm:pt modelId="{34FC7061-C245-44AD-92E1-CD611938B982}" type="pres">
      <dgm:prSet presAssocID="{0E749584-8D18-4D63-B046-069C8C453112}" presName="compNode" presStyleCnt="0"/>
      <dgm:spPr/>
    </dgm:pt>
    <dgm:pt modelId="{B398C56B-8DD4-4F3D-8D97-9060EF7FC582}" type="pres">
      <dgm:prSet presAssocID="{0E749584-8D18-4D63-B046-069C8C453112}" presName="bgRect" presStyleLbl="bgShp" presStyleIdx="0" presStyleCnt="4"/>
      <dgm:spPr/>
    </dgm:pt>
    <dgm:pt modelId="{C50B1551-5491-4C87-A484-37826EFA7D77}" type="pres">
      <dgm:prSet presAssocID="{0E749584-8D18-4D63-B046-069C8C45311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ument"/>
        </a:ext>
      </dgm:extLst>
    </dgm:pt>
    <dgm:pt modelId="{DA5073E8-AF9F-4241-AE9B-06DD8E34F619}" type="pres">
      <dgm:prSet presAssocID="{0E749584-8D18-4D63-B046-069C8C453112}" presName="spaceRect" presStyleCnt="0"/>
      <dgm:spPr/>
    </dgm:pt>
    <dgm:pt modelId="{DC1883A0-A352-4638-B1CA-AEA779FBB828}" type="pres">
      <dgm:prSet presAssocID="{0E749584-8D18-4D63-B046-069C8C453112}" presName="parTx" presStyleLbl="revTx" presStyleIdx="0" presStyleCnt="4">
        <dgm:presLayoutVars>
          <dgm:chMax val="0"/>
          <dgm:chPref val="0"/>
        </dgm:presLayoutVars>
      </dgm:prSet>
      <dgm:spPr/>
    </dgm:pt>
    <dgm:pt modelId="{CF7EFBB9-35D3-412E-87FB-12518D071EB0}" type="pres">
      <dgm:prSet presAssocID="{2763C167-6552-40E2-A9A2-DE1AF9E3F36E}" presName="sibTrans" presStyleCnt="0"/>
      <dgm:spPr/>
    </dgm:pt>
    <dgm:pt modelId="{1152F50F-47A7-4215-9667-C263A42FF4EE}" type="pres">
      <dgm:prSet presAssocID="{A06A9100-C162-4638-83BB-D0DD9BC1DAFD}" presName="compNode" presStyleCnt="0"/>
      <dgm:spPr/>
    </dgm:pt>
    <dgm:pt modelId="{AB2DEF8E-3040-49A0-AA2E-2BE48D954144}" type="pres">
      <dgm:prSet presAssocID="{A06A9100-C162-4638-83BB-D0DD9BC1DAFD}" presName="bgRect" presStyleLbl="bgShp" presStyleIdx="1" presStyleCnt="4"/>
      <dgm:spPr/>
    </dgm:pt>
    <dgm:pt modelId="{48C30E8B-B14E-4AD6-8B30-1B5B32A7A26E}" type="pres">
      <dgm:prSet presAssocID="{A06A9100-C162-4638-83BB-D0DD9BC1DAF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ille"/>
        </a:ext>
      </dgm:extLst>
    </dgm:pt>
    <dgm:pt modelId="{C46A9F32-5AE2-4240-93DC-6D69BBC4344C}" type="pres">
      <dgm:prSet presAssocID="{A06A9100-C162-4638-83BB-D0DD9BC1DAFD}" presName="spaceRect" presStyleCnt="0"/>
      <dgm:spPr/>
    </dgm:pt>
    <dgm:pt modelId="{7A19580E-04FA-4FFD-B90A-9AEFEFA7C8A0}" type="pres">
      <dgm:prSet presAssocID="{A06A9100-C162-4638-83BB-D0DD9BC1DAFD}" presName="parTx" presStyleLbl="revTx" presStyleIdx="1" presStyleCnt="4">
        <dgm:presLayoutVars>
          <dgm:chMax val="0"/>
          <dgm:chPref val="0"/>
        </dgm:presLayoutVars>
      </dgm:prSet>
      <dgm:spPr/>
    </dgm:pt>
    <dgm:pt modelId="{CA721D53-4230-4A49-BCD3-A457ACA9E421}" type="pres">
      <dgm:prSet presAssocID="{5531BABE-CB2A-4997-BFCE-473459B833CE}" presName="sibTrans" presStyleCnt="0"/>
      <dgm:spPr/>
    </dgm:pt>
    <dgm:pt modelId="{E151643B-A5FE-4B2F-9013-A975F3FADD60}" type="pres">
      <dgm:prSet presAssocID="{2B040F30-0487-42C2-87AF-485C1CE51B0A}" presName="compNode" presStyleCnt="0"/>
      <dgm:spPr/>
    </dgm:pt>
    <dgm:pt modelId="{A5F62EC4-A6F3-446A-ACBD-6A774A05D762}" type="pres">
      <dgm:prSet presAssocID="{2B040F30-0487-42C2-87AF-485C1CE51B0A}" presName="bgRect" presStyleLbl="bgShp" presStyleIdx="2" presStyleCnt="4"/>
      <dgm:spPr/>
    </dgm:pt>
    <dgm:pt modelId="{37FCBCE9-E7C9-4636-B526-C6E9037BB83E}" type="pres">
      <dgm:prSet presAssocID="{2B040F30-0487-42C2-87AF-485C1CE51B0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é"/>
        </a:ext>
      </dgm:extLst>
    </dgm:pt>
    <dgm:pt modelId="{711B0DC3-2DB8-4F66-8406-C46390DD467E}" type="pres">
      <dgm:prSet presAssocID="{2B040F30-0487-42C2-87AF-485C1CE51B0A}" presName="spaceRect" presStyleCnt="0"/>
      <dgm:spPr/>
    </dgm:pt>
    <dgm:pt modelId="{5B80154D-890A-4B7E-A59B-688DFA6B70F2}" type="pres">
      <dgm:prSet presAssocID="{2B040F30-0487-42C2-87AF-485C1CE51B0A}" presName="parTx" presStyleLbl="revTx" presStyleIdx="2" presStyleCnt="4">
        <dgm:presLayoutVars>
          <dgm:chMax val="0"/>
          <dgm:chPref val="0"/>
        </dgm:presLayoutVars>
      </dgm:prSet>
      <dgm:spPr/>
    </dgm:pt>
    <dgm:pt modelId="{B841827A-8635-4C64-A8B0-50FE35FFB3CE}" type="pres">
      <dgm:prSet presAssocID="{B83E2B8F-994C-4774-AFAC-F1A7F8D4AD44}" presName="sibTrans" presStyleCnt="0"/>
      <dgm:spPr/>
    </dgm:pt>
    <dgm:pt modelId="{96051263-C0E3-4F4F-B4FF-0E1D1695631E}" type="pres">
      <dgm:prSet presAssocID="{EEF8BE5A-68FD-4331-83D6-A58842D7D9F9}" presName="compNode" presStyleCnt="0"/>
      <dgm:spPr/>
    </dgm:pt>
    <dgm:pt modelId="{3503642A-135D-4A4D-A4E4-408065D31206}" type="pres">
      <dgm:prSet presAssocID="{EEF8BE5A-68FD-4331-83D6-A58842D7D9F9}" presName="bgRect" presStyleLbl="bgShp" presStyleIdx="3" presStyleCnt="4"/>
      <dgm:spPr/>
    </dgm:pt>
    <dgm:pt modelId="{F55D88CD-59A5-471A-8525-402C84C51158}" type="pres">
      <dgm:prSet presAssocID="{EEF8BE5A-68FD-4331-83D6-A58842D7D9F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oche"/>
        </a:ext>
      </dgm:extLst>
    </dgm:pt>
    <dgm:pt modelId="{E94BC4CC-7503-4855-9504-2B2F9E53D77F}" type="pres">
      <dgm:prSet presAssocID="{EEF8BE5A-68FD-4331-83D6-A58842D7D9F9}" presName="spaceRect" presStyleCnt="0"/>
      <dgm:spPr/>
    </dgm:pt>
    <dgm:pt modelId="{6A3B6464-747F-476C-A201-F8A0B1EAA2EC}" type="pres">
      <dgm:prSet presAssocID="{EEF8BE5A-68FD-4331-83D6-A58842D7D9F9}" presName="parTx" presStyleLbl="revTx" presStyleIdx="3" presStyleCnt="4">
        <dgm:presLayoutVars>
          <dgm:chMax val="0"/>
          <dgm:chPref val="0"/>
        </dgm:presLayoutVars>
      </dgm:prSet>
      <dgm:spPr/>
    </dgm:pt>
  </dgm:ptLst>
  <dgm:cxnLst>
    <dgm:cxn modelId="{CC32C120-C396-496C-A9F6-AA60008E3D51}" type="presOf" srcId="{EEF8BE5A-68FD-4331-83D6-A58842D7D9F9}" destId="{6A3B6464-747F-476C-A201-F8A0B1EAA2EC}" srcOrd="0" destOrd="0" presId="urn:microsoft.com/office/officeart/2018/2/layout/IconVerticalSolidList"/>
    <dgm:cxn modelId="{8C56A752-346F-41A9-AB27-05D8D3996F67}" type="presOf" srcId="{A06A9100-C162-4638-83BB-D0DD9BC1DAFD}" destId="{7A19580E-04FA-4FFD-B90A-9AEFEFA7C8A0}" srcOrd="0" destOrd="0" presId="urn:microsoft.com/office/officeart/2018/2/layout/IconVerticalSolidList"/>
    <dgm:cxn modelId="{D2FF4A5C-53DA-4863-8C62-9B94B1961939}" srcId="{732877C4-58AD-4AD3-B756-AE9106AF684F}" destId="{EEF8BE5A-68FD-4331-83D6-A58842D7D9F9}" srcOrd="3" destOrd="0" parTransId="{5667AD47-6E56-4F2D-A311-54DDA212E199}" sibTransId="{170A66D8-871C-4EDD-8031-6ABC4AA2A8AC}"/>
    <dgm:cxn modelId="{35ADEB5F-D2E3-4B1E-B037-0322AA31DC4C}" srcId="{732877C4-58AD-4AD3-B756-AE9106AF684F}" destId="{2B040F30-0487-42C2-87AF-485C1CE51B0A}" srcOrd="2" destOrd="0" parTransId="{737BDAAB-7520-4736-8997-29E7787ECBD3}" sibTransId="{B83E2B8F-994C-4774-AFAC-F1A7F8D4AD44}"/>
    <dgm:cxn modelId="{5D9653A0-7B46-4F37-B17C-D08A8D8D4AEC}" type="presOf" srcId="{2B040F30-0487-42C2-87AF-485C1CE51B0A}" destId="{5B80154D-890A-4B7E-A59B-688DFA6B70F2}" srcOrd="0" destOrd="0" presId="urn:microsoft.com/office/officeart/2018/2/layout/IconVerticalSolidList"/>
    <dgm:cxn modelId="{4F9465A0-8DE9-41DB-A97A-1903107D63B1}" srcId="{732877C4-58AD-4AD3-B756-AE9106AF684F}" destId="{A06A9100-C162-4638-83BB-D0DD9BC1DAFD}" srcOrd="1" destOrd="0" parTransId="{9E3AA20B-648E-4BA3-BE14-8E958AE83418}" sibTransId="{5531BABE-CB2A-4997-BFCE-473459B833CE}"/>
    <dgm:cxn modelId="{B036DEBB-D4FE-4C33-BA12-50A6D61D157A}" type="presOf" srcId="{732877C4-58AD-4AD3-B756-AE9106AF684F}" destId="{A164DC73-F26F-4FCC-A6FD-7CD58311B217}" srcOrd="0" destOrd="0" presId="urn:microsoft.com/office/officeart/2018/2/layout/IconVerticalSolidList"/>
    <dgm:cxn modelId="{50C4C4C6-0823-4783-A566-B43B4D41D9FB}" type="presOf" srcId="{0E749584-8D18-4D63-B046-069C8C453112}" destId="{DC1883A0-A352-4638-B1CA-AEA779FBB828}" srcOrd="0" destOrd="0" presId="urn:microsoft.com/office/officeart/2018/2/layout/IconVerticalSolidList"/>
    <dgm:cxn modelId="{CA7E71E2-E7A9-42FA-A95E-D32BE767B91A}" srcId="{732877C4-58AD-4AD3-B756-AE9106AF684F}" destId="{0E749584-8D18-4D63-B046-069C8C453112}" srcOrd="0" destOrd="0" parTransId="{A65B594F-9EB6-4D69-8EED-BB118BF78012}" sibTransId="{2763C167-6552-40E2-A9A2-DE1AF9E3F36E}"/>
    <dgm:cxn modelId="{C10BB413-A17E-49B4-97D7-996A625CD38D}" type="presParOf" srcId="{A164DC73-F26F-4FCC-A6FD-7CD58311B217}" destId="{34FC7061-C245-44AD-92E1-CD611938B982}" srcOrd="0" destOrd="0" presId="urn:microsoft.com/office/officeart/2018/2/layout/IconVerticalSolidList"/>
    <dgm:cxn modelId="{C8E00C33-881E-4367-8925-DD3E80D568F0}" type="presParOf" srcId="{34FC7061-C245-44AD-92E1-CD611938B982}" destId="{B398C56B-8DD4-4F3D-8D97-9060EF7FC582}" srcOrd="0" destOrd="0" presId="urn:microsoft.com/office/officeart/2018/2/layout/IconVerticalSolidList"/>
    <dgm:cxn modelId="{68CD056E-98F7-4567-82AB-F3778B27C7B1}" type="presParOf" srcId="{34FC7061-C245-44AD-92E1-CD611938B982}" destId="{C50B1551-5491-4C87-A484-37826EFA7D77}" srcOrd="1" destOrd="0" presId="urn:microsoft.com/office/officeart/2018/2/layout/IconVerticalSolidList"/>
    <dgm:cxn modelId="{93BBDB06-CD45-42FB-B9C0-BA464A4B5EA0}" type="presParOf" srcId="{34FC7061-C245-44AD-92E1-CD611938B982}" destId="{DA5073E8-AF9F-4241-AE9B-06DD8E34F619}" srcOrd="2" destOrd="0" presId="urn:microsoft.com/office/officeart/2018/2/layout/IconVerticalSolidList"/>
    <dgm:cxn modelId="{BBF8E3F6-F62C-4AD3-91DD-3182414B1B9E}" type="presParOf" srcId="{34FC7061-C245-44AD-92E1-CD611938B982}" destId="{DC1883A0-A352-4638-B1CA-AEA779FBB828}" srcOrd="3" destOrd="0" presId="urn:microsoft.com/office/officeart/2018/2/layout/IconVerticalSolidList"/>
    <dgm:cxn modelId="{496A4B06-6153-47AB-BE2A-1768254AE6F8}" type="presParOf" srcId="{A164DC73-F26F-4FCC-A6FD-7CD58311B217}" destId="{CF7EFBB9-35D3-412E-87FB-12518D071EB0}" srcOrd="1" destOrd="0" presId="urn:microsoft.com/office/officeart/2018/2/layout/IconVerticalSolidList"/>
    <dgm:cxn modelId="{7F561E75-D12A-4CC6-9DDF-1105032592A0}" type="presParOf" srcId="{A164DC73-F26F-4FCC-A6FD-7CD58311B217}" destId="{1152F50F-47A7-4215-9667-C263A42FF4EE}" srcOrd="2" destOrd="0" presId="urn:microsoft.com/office/officeart/2018/2/layout/IconVerticalSolidList"/>
    <dgm:cxn modelId="{E372F5BD-2995-41BC-9B4F-37904432B8E2}" type="presParOf" srcId="{1152F50F-47A7-4215-9667-C263A42FF4EE}" destId="{AB2DEF8E-3040-49A0-AA2E-2BE48D954144}" srcOrd="0" destOrd="0" presId="urn:microsoft.com/office/officeart/2018/2/layout/IconVerticalSolidList"/>
    <dgm:cxn modelId="{1AB74495-508D-49AF-9AA6-A4E67F1386FE}" type="presParOf" srcId="{1152F50F-47A7-4215-9667-C263A42FF4EE}" destId="{48C30E8B-B14E-4AD6-8B30-1B5B32A7A26E}" srcOrd="1" destOrd="0" presId="urn:microsoft.com/office/officeart/2018/2/layout/IconVerticalSolidList"/>
    <dgm:cxn modelId="{8FF85604-5CF6-4D31-95A4-65E3FCDCD425}" type="presParOf" srcId="{1152F50F-47A7-4215-9667-C263A42FF4EE}" destId="{C46A9F32-5AE2-4240-93DC-6D69BBC4344C}" srcOrd="2" destOrd="0" presId="urn:microsoft.com/office/officeart/2018/2/layout/IconVerticalSolidList"/>
    <dgm:cxn modelId="{26549017-1A61-4DB8-9761-E6C01996C5CC}" type="presParOf" srcId="{1152F50F-47A7-4215-9667-C263A42FF4EE}" destId="{7A19580E-04FA-4FFD-B90A-9AEFEFA7C8A0}" srcOrd="3" destOrd="0" presId="urn:microsoft.com/office/officeart/2018/2/layout/IconVerticalSolidList"/>
    <dgm:cxn modelId="{43BA7A32-C286-4063-AD61-49AE488B6A62}" type="presParOf" srcId="{A164DC73-F26F-4FCC-A6FD-7CD58311B217}" destId="{CA721D53-4230-4A49-BCD3-A457ACA9E421}" srcOrd="3" destOrd="0" presId="urn:microsoft.com/office/officeart/2018/2/layout/IconVerticalSolidList"/>
    <dgm:cxn modelId="{DBA1CD80-00E1-4F11-9813-F2CC84083B91}" type="presParOf" srcId="{A164DC73-F26F-4FCC-A6FD-7CD58311B217}" destId="{E151643B-A5FE-4B2F-9013-A975F3FADD60}" srcOrd="4" destOrd="0" presId="urn:microsoft.com/office/officeart/2018/2/layout/IconVerticalSolidList"/>
    <dgm:cxn modelId="{922626A3-D79A-4C63-9058-D3D2F0434D52}" type="presParOf" srcId="{E151643B-A5FE-4B2F-9013-A975F3FADD60}" destId="{A5F62EC4-A6F3-446A-ACBD-6A774A05D762}" srcOrd="0" destOrd="0" presId="urn:microsoft.com/office/officeart/2018/2/layout/IconVerticalSolidList"/>
    <dgm:cxn modelId="{22EA774D-28C4-4A73-93FB-D9F98A3BE673}" type="presParOf" srcId="{E151643B-A5FE-4B2F-9013-A975F3FADD60}" destId="{37FCBCE9-E7C9-4636-B526-C6E9037BB83E}" srcOrd="1" destOrd="0" presId="urn:microsoft.com/office/officeart/2018/2/layout/IconVerticalSolidList"/>
    <dgm:cxn modelId="{2BAC2407-B787-47EC-93D7-CFB0FD27486E}" type="presParOf" srcId="{E151643B-A5FE-4B2F-9013-A975F3FADD60}" destId="{711B0DC3-2DB8-4F66-8406-C46390DD467E}" srcOrd="2" destOrd="0" presId="urn:microsoft.com/office/officeart/2018/2/layout/IconVerticalSolidList"/>
    <dgm:cxn modelId="{56BA8F23-5795-49EE-87EE-935070BB28CA}" type="presParOf" srcId="{E151643B-A5FE-4B2F-9013-A975F3FADD60}" destId="{5B80154D-890A-4B7E-A59B-688DFA6B70F2}" srcOrd="3" destOrd="0" presId="urn:microsoft.com/office/officeart/2018/2/layout/IconVerticalSolidList"/>
    <dgm:cxn modelId="{1F3F0165-1A8A-4CE7-8B60-DE50ADCC5760}" type="presParOf" srcId="{A164DC73-F26F-4FCC-A6FD-7CD58311B217}" destId="{B841827A-8635-4C64-A8B0-50FE35FFB3CE}" srcOrd="5" destOrd="0" presId="urn:microsoft.com/office/officeart/2018/2/layout/IconVerticalSolidList"/>
    <dgm:cxn modelId="{BD599949-CE0B-4A59-976B-0056C6818000}" type="presParOf" srcId="{A164DC73-F26F-4FCC-A6FD-7CD58311B217}" destId="{96051263-C0E3-4F4F-B4FF-0E1D1695631E}" srcOrd="6" destOrd="0" presId="urn:microsoft.com/office/officeart/2018/2/layout/IconVerticalSolidList"/>
    <dgm:cxn modelId="{D24E7F07-5385-4D0C-9DA7-C12B64A2779B}" type="presParOf" srcId="{96051263-C0E3-4F4F-B4FF-0E1D1695631E}" destId="{3503642A-135D-4A4D-A4E4-408065D31206}" srcOrd="0" destOrd="0" presId="urn:microsoft.com/office/officeart/2018/2/layout/IconVerticalSolidList"/>
    <dgm:cxn modelId="{F03340F2-2E65-4EF9-97B7-0C6F2A8F6869}" type="presParOf" srcId="{96051263-C0E3-4F4F-B4FF-0E1D1695631E}" destId="{F55D88CD-59A5-471A-8525-402C84C51158}" srcOrd="1" destOrd="0" presId="urn:microsoft.com/office/officeart/2018/2/layout/IconVerticalSolidList"/>
    <dgm:cxn modelId="{709426D5-1D39-44C3-A60D-52FD6E799442}" type="presParOf" srcId="{96051263-C0E3-4F4F-B4FF-0E1D1695631E}" destId="{E94BC4CC-7503-4855-9504-2B2F9E53D77F}" srcOrd="2" destOrd="0" presId="urn:microsoft.com/office/officeart/2018/2/layout/IconVerticalSolidList"/>
    <dgm:cxn modelId="{488FDD8A-2248-425E-AE3B-9B991763C791}" type="presParOf" srcId="{96051263-C0E3-4F4F-B4FF-0E1D1695631E}" destId="{6A3B6464-747F-476C-A201-F8A0B1EAA2EC}"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F4107E-5A19-F24C-9B26-1A804040495F}">
      <dsp:nvSpPr>
        <dsp:cNvPr id="0" name=""/>
        <dsp:cNvSpPr/>
      </dsp:nvSpPr>
      <dsp:spPr>
        <a:xfrm>
          <a:off x="0" y="51989"/>
          <a:ext cx="6581776" cy="14671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fr-FR" sz="3800" kern="1200"/>
            <a:t>Lutte contre la contrefaçon de billets</a:t>
          </a:r>
          <a:endParaRPr lang="en-US" sz="3800" kern="1200"/>
        </a:p>
      </dsp:txBody>
      <dsp:txXfrm>
        <a:off x="71622" y="123611"/>
        <a:ext cx="6438532" cy="1323936"/>
      </dsp:txXfrm>
    </dsp:sp>
    <dsp:sp modelId="{39A15FDA-4705-FC4B-A5D3-077F7A650FCD}">
      <dsp:nvSpPr>
        <dsp:cNvPr id="0" name=""/>
        <dsp:cNvSpPr/>
      </dsp:nvSpPr>
      <dsp:spPr>
        <a:xfrm>
          <a:off x="0" y="1628609"/>
          <a:ext cx="6581776" cy="1467180"/>
        </a:xfrm>
        <a:prstGeom prst="roundRect">
          <a:avLst/>
        </a:prstGeom>
        <a:solidFill>
          <a:schemeClr val="accent2">
            <a:hueOff val="-203606"/>
            <a:satOff val="-1745"/>
            <a:lumOff val="-115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fr-FR" sz="3800" kern="1200" dirty="0"/>
            <a:t>Volumes importants à traiter</a:t>
          </a:r>
          <a:endParaRPr lang="en-US" sz="3800" kern="1200" dirty="0"/>
        </a:p>
      </dsp:txBody>
      <dsp:txXfrm>
        <a:off x="71622" y="1700231"/>
        <a:ext cx="6438532" cy="1323936"/>
      </dsp:txXfrm>
    </dsp:sp>
    <dsp:sp modelId="{5C21AA94-F75A-2743-958D-65D2814EE155}">
      <dsp:nvSpPr>
        <dsp:cNvPr id="0" name=""/>
        <dsp:cNvSpPr/>
      </dsp:nvSpPr>
      <dsp:spPr>
        <a:xfrm>
          <a:off x="0" y="3205230"/>
          <a:ext cx="6581776" cy="1467180"/>
        </a:xfrm>
        <a:prstGeom prst="roundRect">
          <a:avLst/>
        </a:prstGeom>
        <a:solidFill>
          <a:schemeClr val="accent2">
            <a:hueOff val="-407213"/>
            <a:satOff val="-3490"/>
            <a:lumOff val="-23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fr-FR" sz="3800" kern="1200"/>
            <a:t>Besoin d’une solution fiable et automatisée</a:t>
          </a:r>
          <a:endParaRPr lang="en-US" sz="3800" kern="1200"/>
        </a:p>
      </dsp:txBody>
      <dsp:txXfrm>
        <a:off x="71622" y="3276852"/>
        <a:ext cx="6438532" cy="13239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AC53A9-99A4-C24E-BB71-4DDDF891B99E}">
      <dsp:nvSpPr>
        <dsp:cNvPr id="0" name=""/>
        <dsp:cNvSpPr/>
      </dsp:nvSpPr>
      <dsp:spPr>
        <a:xfrm>
          <a:off x="0" y="0"/>
          <a:ext cx="8553449" cy="82283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Analyse exploratoire des données</a:t>
          </a:r>
          <a:endParaRPr lang="en-US" sz="3100" kern="1200"/>
        </a:p>
      </dsp:txBody>
      <dsp:txXfrm>
        <a:off x="24100" y="24100"/>
        <a:ext cx="7596019" cy="774632"/>
      </dsp:txXfrm>
    </dsp:sp>
    <dsp:sp modelId="{637D24B7-42EE-2246-91F4-8D992FD7202A}">
      <dsp:nvSpPr>
        <dsp:cNvPr id="0" name=""/>
        <dsp:cNvSpPr/>
      </dsp:nvSpPr>
      <dsp:spPr>
        <a:xfrm>
          <a:off x="716351" y="972438"/>
          <a:ext cx="8553449" cy="822832"/>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Traitement des valeurs manquantes</a:t>
          </a:r>
          <a:endParaRPr lang="en-US" sz="3100" kern="1200"/>
        </a:p>
      </dsp:txBody>
      <dsp:txXfrm>
        <a:off x="740451" y="996538"/>
        <a:ext cx="7254056" cy="774633"/>
      </dsp:txXfrm>
    </dsp:sp>
    <dsp:sp modelId="{A5C6948C-C001-F34C-BE17-28EDC5405443}">
      <dsp:nvSpPr>
        <dsp:cNvPr id="0" name=""/>
        <dsp:cNvSpPr/>
      </dsp:nvSpPr>
      <dsp:spPr>
        <a:xfrm>
          <a:off x="1422010" y="1944878"/>
          <a:ext cx="8553449" cy="82283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Construction et comparaison des modèles</a:t>
          </a:r>
          <a:endParaRPr lang="en-US" sz="3100" kern="1200"/>
        </a:p>
      </dsp:txBody>
      <dsp:txXfrm>
        <a:off x="1446110" y="1968978"/>
        <a:ext cx="7264748" cy="774632"/>
      </dsp:txXfrm>
    </dsp:sp>
    <dsp:sp modelId="{2711172B-CF5A-AE4B-AD4D-866A597AA6EE}">
      <dsp:nvSpPr>
        <dsp:cNvPr id="0" name=""/>
        <dsp:cNvSpPr/>
      </dsp:nvSpPr>
      <dsp:spPr>
        <a:xfrm>
          <a:off x="2138362" y="2917316"/>
          <a:ext cx="8553449" cy="822832"/>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fr-FR" sz="3100" kern="1200"/>
            <a:t>Évaluation et mise en production</a:t>
          </a:r>
          <a:endParaRPr lang="en-US" sz="3100" kern="1200"/>
        </a:p>
      </dsp:txBody>
      <dsp:txXfrm>
        <a:off x="2162462" y="2941416"/>
        <a:ext cx="7254056" cy="774633"/>
      </dsp:txXfrm>
    </dsp:sp>
    <dsp:sp modelId="{789F0776-0ABD-1B4D-B01E-E9AAE07F41ED}">
      <dsp:nvSpPr>
        <dsp:cNvPr id="0" name=""/>
        <dsp:cNvSpPr/>
      </dsp:nvSpPr>
      <dsp:spPr>
        <a:xfrm>
          <a:off x="8018608" y="630215"/>
          <a:ext cx="534841" cy="534841"/>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8138947" y="630215"/>
        <a:ext cx="294163" cy="402468"/>
      </dsp:txXfrm>
    </dsp:sp>
    <dsp:sp modelId="{CA4D9B40-FE8D-2A43-ABAF-E2188D15BDC4}">
      <dsp:nvSpPr>
        <dsp:cNvPr id="0" name=""/>
        <dsp:cNvSpPr/>
      </dsp:nvSpPr>
      <dsp:spPr>
        <a:xfrm>
          <a:off x="8734959" y="1602654"/>
          <a:ext cx="534841" cy="534841"/>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8855298" y="1602654"/>
        <a:ext cx="294163" cy="402468"/>
      </dsp:txXfrm>
    </dsp:sp>
    <dsp:sp modelId="{16C581AC-B0B3-144B-8B24-227C59D2C8D5}">
      <dsp:nvSpPr>
        <dsp:cNvPr id="0" name=""/>
        <dsp:cNvSpPr/>
      </dsp:nvSpPr>
      <dsp:spPr>
        <a:xfrm>
          <a:off x="9440619" y="2575093"/>
          <a:ext cx="534841" cy="534841"/>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9560958" y="2575093"/>
        <a:ext cx="294163" cy="4024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30FE25-02DC-944B-B44D-F4D8E12CFF15}">
      <dsp:nvSpPr>
        <dsp:cNvPr id="0" name=""/>
        <dsp:cNvSpPr/>
      </dsp:nvSpPr>
      <dsp:spPr>
        <a:xfrm>
          <a:off x="0" y="113099"/>
          <a:ext cx="6581776" cy="81899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fr-FR" sz="3500" kern="1200" dirty="0"/>
            <a:t>Régression logistique (supervisé)</a:t>
          </a:r>
          <a:endParaRPr lang="en-US" sz="3500" kern="1200" dirty="0"/>
        </a:p>
      </dsp:txBody>
      <dsp:txXfrm>
        <a:off x="39980" y="153079"/>
        <a:ext cx="6501816" cy="739039"/>
      </dsp:txXfrm>
    </dsp:sp>
    <dsp:sp modelId="{06C9B7DA-D9AA-A249-81D7-76C75FC5B2DE}">
      <dsp:nvSpPr>
        <dsp:cNvPr id="0" name=""/>
        <dsp:cNvSpPr/>
      </dsp:nvSpPr>
      <dsp:spPr>
        <a:xfrm>
          <a:off x="0" y="1032899"/>
          <a:ext cx="6581776" cy="818999"/>
        </a:xfrm>
        <a:prstGeom prst="roundRect">
          <a:avLst/>
        </a:prstGeom>
        <a:solidFill>
          <a:schemeClr val="accent2">
            <a:hueOff val="-101803"/>
            <a:satOff val="-873"/>
            <a:lumOff val="-5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fr-FR" sz="3500" kern="1200"/>
            <a:t>K-means (non supervisé)</a:t>
          </a:r>
          <a:endParaRPr lang="en-US" sz="3500" kern="1200"/>
        </a:p>
      </dsp:txBody>
      <dsp:txXfrm>
        <a:off x="39980" y="1072879"/>
        <a:ext cx="6501816" cy="739039"/>
      </dsp:txXfrm>
    </dsp:sp>
    <dsp:sp modelId="{9433AF07-E722-0C46-9B3C-0680E43A477C}">
      <dsp:nvSpPr>
        <dsp:cNvPr id="0" name=""/>
        <dsp:cNvSpPr/>
      </dsp:nvSpPr>
      <dsp:spPr>
        <a:xfrm>
          <a:off x="0" y="1952699"/>
          <a:ext cx="6581776" cy="818999"/>
        </a:xfrm>
        <a:prstGeom prst="roundRect">
          <a:avLst/>
        </a:prstGeom>
        <a:solidFill>
          <a:schemeClr val="accent2">
            <a:hueOff val="-203606"/>
            <a:satOff val="-1745"/>
            <a:lumOff val="-115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fr-FR" sz="3500" kern="1200" dirty="0" err="1"/>
            <a:t>Random</a:t>
          </a:r>
          <a:r>
            <a:rPr lang="fr-FR" sz="3500" kern="1200" dirty="0"/>
            <a:t> Forest (supervisé)</a:t>
          </a:r>
        </a:p>
      </dsp:txBody>
      <dsp:txXfrm>
        <a:off x="39980" y="1992679"/>
        <a:ext cx="6501816" cy="739039"/>
      </dsp:txXfrm>
    </dsp:sp>
    <dsp:sp modelId="{94538282-B1C6-A842-8A18-13BB5DAF2575}">
      <dsp:nvSpPr>
        <dsp:cNvPr id="0" name=""/>
        <dsp:cNvSpPr/>
      </dsp:nvSpPr>
      <dsp:spPr>
        <a:xfrm>
          <a:off x="0" y="2872499"/>
          <a:ext cx="6581776" cy="818999"/>
        </a:xfrm>
        <a:prstGeom prst="roundRect">
          <a:avLst/>
        </a:prstGeom>
        <a:solidFill>
          <a:schemeClr val="accent2">
            <a:hueOff val="-305410"/>
            <a:satOff val="-2618"/>
            <a:lumOff val="-17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fr-FR" sz="3500" kern="1200" dirty="0"/>
            <a:t>KNN (supervisé)</a:t>
          </a:r>
        </a:p>
      </dsp:txBody>
      <dsp:txXfrm>
        <a:off x="39980" y="2912479"/>
        <a:ext cx="6501816" cy="739039"/>
      </dsp:txXfrm>
    </dsp:sp>
    <dsp:sp modelId="{9147A61F-AA23-5A42-A663-A8411F7F0591}">
      <dsp:nvSpPr>
        <dsp:cNvPr id="0" name=""/>
        <dsp:cNvSpPr/>
      </dsp:nvSpPr>
      <dsp:spPr>
        <a:xfrm>
          <a:off x="0" y="3792299"/>
          <a:ext cx="6581776" cy="818999"/>
        </a:xfrm>
        <a:prstGeom prst="roundRect">
          <a:avLst/>
        </a:prstGeom>
        <a:solidFill>
          <a:schemeClr val="accent2">
            <a:hueOff val="-407213"/>
            <a:satOff val="-3490"/>
            <a:lumOff val="-23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fr-FR" sz="3500" kern="1200"/>
            <a:t>Comparaison des performances</a:t>
          </a:r>
          <a:endParaRPr lang="en-US" sz="3500" kern="1200"/>
        </a:p>
      </dsp:txBody>
      <dsp:txXfrm>
        <a:off x="39980" y="3832279"/>
        <a:ext cx="6501816" cy="73903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57F856-4B9F-4030-ADED-41F68F759C76}">
      <dsp:nvSpPr>
        <dsp:cNvPr id="0" name=""/>
        <dsp:cNvSpPr/>
      </dsp:nvSpPr>
      <dsp:spPr>
        <a:xfrm>
          <a:off x="880822" y="602250"/>
          <a:ext cx="1435205" cy="14352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4986B10-4416-4400-97ED-5B9DDCBB294F}">
      <dsp:nvSpPr>
        <dsp:cNvPr id="0" name=""/>
        <dsp:cNvSpPr/>
      </dsp:nvSpPr>
      <dsp:spPr>
        <a:xfrm>
          <a:off x="3752" y="2417899"/>
          <a:ext cx="318934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fr-FR" sz="2700" kern="1200"/>
            <a:t>Problème de classification binaire</a:t>
          </a:r>
          <a:endParaRPr lang="en-US" sz="2700" kern="1200"/>
        </a:p>
      </dsp:txBody>
      <dsp:txXfrm>
        <a:off x="3752" y="2417899"/>
        <a:ext cx="3189345" cy="720000"/>
      </dsp:txXfrm>
    </dsp:sp>
    <dsp:sp modelId="{313EA1B6-C004-4673-A926-BEBB1CA672DD}">
      <dsp:nvSpPr>
        <dsp:cNvPr id="0" name=""/>
        <dsp:cNvSpPr/>
      </dsp:nvSpPr>
      <dsp:spPr>
        <a:xfrm>
          <a:off x="4628303" y="602250"/>
          <a:ext cx="1435205" cy="14352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ECB3073-F772-4684-AC33-4F8782B31F00}">
      <dsp:nvSpPr>
        <dsp:cNvPr id="0" name=""/>
        <dsp:cNvSpPr/>
      </dsp:nvSpPr>
      <dsp:spPr>
        <a:xfrm>
          <a:off x="3751233" y="2417899"/>
          <a:ext cx="318934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fr-FR" sz="2700" kern="1200"/>
            <a:t>Variables explicatives standardisées</a:t>
          </a:r>
          <a:endParaRPr lang="en-US" sz="2700" kern="1200"/>
        </a:p>
      </dsp:txBody>
      <dsp:txXfrm>
        <a:off x="3751233" y="2417899"/>
        <a:ext cx="3189345" cy="720000"/>
      </dsp:txXfrm>
    </dsp:sp>
    <dsp:sp modelId="{8687B38E-96CF-42CC-B3BF-28848A04A6D9}">
      <dsp:nvSpPr>
        <dsp:cNvPr id="0" name=""/>
        <dsp:cNvSpPr/>
      </dsp:nvSpPr>
      <dsp:spPr>
        <a:xfrm>
          <a:off x="8375784" y="602250"/>
          <a:ext cx="1435205" cy="143520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B8AFB89-39A3-41CD-98E6-20A2E1EF51D2}">
      <dsp:nvSpPr>
        <dsp:cNvPr id="0" name=""/>
        <dsp:cNvSpPr/>
      </dsp:nvSpPr>
      <dsp:spPr>
        <a:xfrm>
          <a:off x="7498714" y="2417899"/>
          <a:ext cx="318934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fr-FR" sz="2700" kern="1200"/>
            <a:t>Séparation apprentissage / test</a:t>
          </a:r>
          <a:endParaRPr lang="en-US" sz="2700" kern="1200"/>
        </a:p>
      </dsp:txBody>
      <dsp:txXfrm>
        <a:off x="7498714" y="2417899"/>
        <a:ext cx="3189345"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F04EA1-7C20-8349-AD36-CF2DACDD0DE4}">
      <dsp:nvSpPr>
        <dsp:cNvPr id="0" name=""/>
        <dsp:cNvSpPr/>
      </dsp:nvSpPr>
      <dsp:spPr>
        <a:xfrm>
          <a:off x="0" y="79079"/>
          <a:ext cx="6581776" cy="10810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t>Validation exploratoire de la structure des données</a:t>
          </a:r>
          <a:endParaRPr lang="en-US" sz="2800" kern="1200"/>
        </a:p>
      </dsp:txBody>
      <dsp:txXfrm>
        <a:off x="52774" y="131853"/>
        <a:ext cx="6476228" cy="975532"/>
      </dsp:txXfrm>
    </dsp:sp>
    <dsp:sp modelId="{CD27C1DB-47DE-764C-AA1C-12781817117B}">
      <dsp:nvSpPr>
        <dsp:cNvPr id="0" name=""/>
        <dsp:cNvSpPr/>
      </dsp:nvSpPr>
      <dsp:spPr>
        <a:xfrm>
          <a:off x="0" y="1240799"/>
          <a:ext cx="6581776" cy="1081080"/>
        </a:xfrm>
        <a:prstGeom prst="roundRect">
          <a:avLst/>
        </a:prstGeom>
        <a:solidFill>
          <a:schemeClr val="accent2">
            <a:hueOff val="-135738"/>
            <a:satOff val="-1163"/>
            <a:lumOff val="-77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t>Confirmation d’une séparation naturelle des billets</a:t>
          </a:r>
          <a:endParaRPr lang="en-US" sz="2800" kern="1200"/>
        </a:p>
      </dsp:txBody>
      <dsp:txXfrm>
        <a:off x="52774" y="1293573"/>
        <a:ext cx="6476228" cy="975532"/>
      </dsp:txXfrm>
    </dsp:sp>
    <dsp:sp modelId="{F835A7EF-06EE-DE48-9CD2-6588DB6E5013}">
      <dsp:nvSpPr>
        <dsp:cNvPr id="0" name=""/>
        <dsp:cNvSpPr/>
      </dsp:nvSpPr>
      <dsp:spPr>
        <a:xfrm>
          <a:off x="0" y="2402519"/>
          <a:ext cx="6581776" cy="1081080"/>
        </a:xfrm>
        <a:prstGeom prst="roundRect">
          <a:avLst/>
        </a:prstGeom>
        <a:solidFill>
          <a:schemeClr val="accent2">
            <a:hueOff val="-271475"/>
            <a:satOff val="-2327"/>
            <a:lumOff val="-154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t>Approche non supervisée, sans variable cible</a:t>
          </a:r>
          <a:endParaRPr lang="en-US" sz="2800" kern="1200"/>
        </a:p>
      </dsp:txBody>
      <dsp:txXfrm>
        <a:off x="52774" y="2455293"/>
        <a:ext cx="6476228" cy="975532"/>
      </dsp:txXfrm>
    </dsp:sp>
    <dsp:sp modelId="{685B17C5-DF0F-D14D-8983-F4329C885EC0}">
      <dsp:nvSpPr>
        <dsp:cNvPr id="0" name=""/>
        <dsp:cNvSpPr/>
      </dsp:nvSpPr>
      <dsp:spPr>
        <a:xfrm>
          <a:off x="0" y="3564240"/>
          <a:ext cx="6581776" cy="1081080"/>
        </a:xfrm>
        <a:prstGeom prst="roundRect">
          <a:avLst/>
        </a:prstGeom>
        <a:solidFill>
          <a:schemeClr val="accent2">
            <a:hueOff val="-407213"/>
            <a:satOff val="-3490"/>
            <a:lumOff val="-23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t>Outil d’analyse, pas un modèle de production</a:t>
          </a:r>
          <a:endParaRPr lang="en-US" sz="2800" kern="1200"/>
        </a:p>
      </dsp:txBody>
      <dsp:txXfrm>
        <a:off x="52774" y="3617014"/>
        <a:ext cx="6476228" cy="9755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C56B-8DD4-4F3D-8D97-9060EF7FC582}">
      <dsp:nvSpPr>
        <dsp:cNvPr id="0" name=""/>
        <dsp:cNvSpPr/>
      </dsp:nvSpPr>
      <dsp:spPr>
        <a:xfrm>
          <a:off x="0" y="2282"/>
          <a:ext cx="6171948" cy="11567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0B1551-5491-4C87-A484-37826EFA7D77}">
      <dsp:nvSpPr>
        <dsp:cNvPr id="0" name=""/>
        <dsp:cNvSpPr/>
      </dsp:nvSpPr>
      <dsp:spPr>
        <a:xfrm>
          <a:off x="349915" y="262549"/>
          <a:ext cx="636209" cy="6362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C1883A0-A352-4638-B1CA-AEA779FBB828}">
      <dsp:nvSpPr>
        <dsp:cNvPr id="0" name=""/>
        <dsp:cNvSpPr/>
      </dsp:nvSpPr>
      <dsp:spPr>
        <a:xfrm>
          <a:off x="1336039" y="2282"/>
          <a:ext cx="4835908" cy="11567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422" tIns="122422" rIns="122422" bIns="122422" numCol="1" spcCol="1270" anchor="ctr" anchorCtr="0">
          <a:noAutofit/>
        </a:bodyPr>
        <a:lstStyle/>
        <a:p>
          <a:pPr marL="0" lvl="0" indent="0" algn="l" defTabSz="977900">
            <a:lnSpc>
              <a:spcPct val="90000"/>
            </a:lnSpc>
            <a:spcBef>
              <a:spcPct val="0"/>
            </a:spcBef>
            <a:spcAft>
              <a:spcPct val="35000"/>
            </a:spcAft>
            <a:buNone/>
          </a:pPr>
          <a:r>
            <a:rPr lang="fr-FR" sz="2200" kern="1200"/>
            <a:t>Modèle supervisé adapté à la classification binaire</a:t>
          </a:r>
          <a:endParaRPr lang="en-US" sz="2200" kern="1200"/>
        </a:p>
      </dsp:txBody>
      <dsp:txXfrm>
        <a:off x="1336039" y="2282"/>
        <a:ext cx="4835908" cy="1156744"/>
      </dsp:txXfrm>
    </dsp:sp>
    <dsp:sp modelId="{AB2DEF8E-3040-49A0-AA2E-2BE48D954144}">
      <dsp:nvSpPr>
        <dsp:cNvPr id="0" name=""/>
        <dsp:cNvSpPr/>
      </dsp:nvSpPr>
      <dsp:spPr>
        <a:xfrm>
          <a:off x="0" y="1448212"/>
          <a:ext cx="6171948" cy="11567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C30E8B-B14E-4AD6-8B30-1B5B32A7A26E}">
      <dsp:nvSpPr>
        <dsp:cNvPr id="0" name=""/>
        <dsp:cNvSpPr/>
      </dsp:nvSpPr>
      <dsp:spPr>
        <a:xfrm>
          <a:off x="349915" y="1708480"/>
          <a:ext cx="636209" cy="63620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A19580E-04FA-4FFD-B90A-9AEFEFA7C8A0}">
      <dsp:nvSpPr>
        <dsp:cNvPr id="0" name=""/>
        <dsp:cNvSpPr/>
      </dsp:nvSpPr>
      <dsp:spPr>
        <a:xfrm>
          <a:off x="1336039" y="1448212"/>
          <a:ext cx="4835908" cy="11567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422" tIns="122422" rIns="122422" bIns="122422" numCol="1" spcCol="1270" anchor="ctr" anchorCtr="0">
          <a:noAutofit/>
        </a:bodyPr>
        <a:lstStyle/>
        <a:p>
          <a:pPr marL="0" lvl="0" indent="0" algn="l" defTabSz="977900">
            <a:lnSpc>
              <a:spcPct val="90000"/>
            </a:lnSpc>
            <a:spcBef>
              <a:spcPct val="0"/>
            </a:spcBef>
            <a:spcAft>
              <a:spcPct val="35000"/>
            </a:spcAft>
            <a:buNone/>
          </a:pPr>
          <a:r>
            <a:rPr lang="fr-FR" sz="2200" kern="1200"/>
            <a:t>Excellentes performances mesurées (accuracy, AUC)</a:t>
          </a:r>
          <a:endParaRPr lang="en-US" sz="2200" kern="1200"/>
        </a:p>
      </dsp:txBody>
      <dsp:txXfrm>
        <a:off x="1336039" y="1448212"/>
        <a:ext cx="4835908" cy="1156744"/>
      </dsp:txXfrm>
    </dsp:sp>
    <dsp:sp modelId="{A5F62EC4-A6F3-446A-ACBD-6A774A05D762}">
      <dsp:nvSpPr>
        <dsp:cNvPr id="0" name=""/>
        <dsp:cNvSpPr/>
      </dsp:nvSpPr>
      <dsp:spPr>
        <a:xfrm>
          <a:off x="0" y="2894143"/>
          <a:ext cx="6171948" cy="11567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FCBCE9-E7C9-4636-B526-C6E9037BB83E}">
      <dsp:nvSpPr>
        <dsp:cNvPr id="0" name=""/>
        <dsp:cNvSpPr/>
      </dsp:nvSpPr>
      <dsp:spPr>
        <a:xfrm>
          <a:off x="349915" y="3154410"/>
          <a:ext cx="636209" cy="63620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80154D-890A-4B7E-A59B-688DFA6B70F2}">
      <dsp:nvSpPr>
        <dsp:cNvPr id="0" name=""/>
        <dsp:cNvSpPr/>
      </dsp:nvSpPr>
      <dsp:spPr>
        <a:xfrm>
          <a:off x="1336039" y="2894143"/>
          <a:ext cx="4835908" cy="11567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422" tIns="122422" rIns="122422" bIns="122422" numCol="1" spcCol="1270" anchor="ctr" anchorCtr="0">
          <a:noAutofit/>
        </a:bodyPr>
        <a:lstStyle/>
        <a:p>
          <a:pPr marL="0" lvl="0" indent="0" algn="l" defTabSz="977900">
            <a:lnSpc>
              <a:spcPct val="90000"/>
            </a:lnSpc>
            <a:spcBef>
              <a:spcPct val="0"/>
            </a:spcBef>
            <a:spcAft>
              <a:spcPct val="35000"/>
            </a:spcAft>
            <a:buNone/>
          </a:pPr>
          <a:r>
            <a:rPr lang="fr-FR" sz="2200" kern="1200"/>
            <a:t>Résultats interprétables (coefficients, probabilités)</a:t>
          </a:r>
          <a:endParaRPr lang="en-US" sz="2200" kern="1200"/>
        </a:p>
      </dsp:txBody>
      <dsp:txXfrm>
        <a:off x="1336039" y="2894143"/>
        <a:ext cx="4835908" cy="1156744"/>
      </dsp:txXfrm>
    </dsp:sp>
    <dsp:sp modelId="{3503642A-135D-4A4D-A4E4-408065D31206}">
      <dsp:nvSpPr>
        <dsp:cNvPr id="0" name=""/>
        <dsp:cNvSpPr/>
      </dsp:nvSpPr>
      <dsp:spPr>
        <a:xfrm>
          <a:off x="0" y="4340073"/>
          <a:ext cx="6171948" cy="11567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5D88CD-59A5-471A-8525-402C84C51158}">
      <dsp:nvSpPr>
        <dsp:cNvPr id="0" name=""/>
        <dsp:cNvSpPr/>
      </dsp:nvSpPr>
      <dsp:spPr>
        <a:xfrm>
          <a:off x="349915" y="4600340"/>
          <a:ext cx="636209" cy="63620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3B6464-747F-476C-A201-F8A0B1EAA2EC}">
      <dsp:nvSpPr>
        <dsp:cNvPr id="0" name=""/>
        <dsp:cNvSpPr/>
      </dsp:nvSpPr>
      <dsp:spPr>
        <a:xfrm>
          <a:off x="1336039" y="4340073"/>
          <a:ext cx="4835908" cy="11567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422" tIns="122422" rIns="122422" bIns="122422" numCol="1" spcCol="1270" anchor="ctr" anchorCtr="0">
          <a:noAutofit/>
        </a:bodyPr>
        <a:lstStyle/>
        <a:p>
          <a:pPr marL="0" lvl="0" indent="0" algn="l" defTabSz="977900">
            <a:lnSpc>
              <a:spcPct val="90000"/>
            </a:lnSpc>
            <a:spcBef>
              <a:spcPct val="0"/>
            </a:spcBef>
            <a:spcAft>
              <a:spcPct val="35000"/>
            </a:spcAft>
            <a:buNone/>
          </a:pPr>
          <a:r>
            <a:rPr lang="fr-FR" sz="2200" kern="1200"/>
            <a:t>Facilement utilisable en condition opérationnelle</a:t>
          </a:r>
          <a:endParaRPr lang="en-US" sz="2200" kern="1200"/>
        </a:p>
      </dsp:txBody>
      <dsp:txXfrm>
        <a:off x="1336039" y="4340073"/>
        <a:ext cx="4835908" cy="115674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jp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00F363-000D-2949-ADFE-0EC2AA7E1EB6}" type="datetimeFigureOut">
              <a:rPr lang="fr-FR" smtClean="0"/>
              <a:t>07/01/2026</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E13F62-8BD1-334C-9B14-B00A77A5710F}" type="slidenum">
              <a:rPr lang="fr-FR" smtClean="0"/>
              <a:t>‹N°›</a:t>
            </a:fld>
            <a:endParaRPr lang="fr-FR"/>
          </a:p>
        </p:txBody>
      </p:sp>
    </p:spTree>
    <p:extLst>
      <p:ext uri="{BB962C8B-B14F-4D97-AF65-F5344CB8AC3E}">
        <p14:creationId xmlns:p14="http://schemas.microsoft.com/office/powerpoint/2010/main" val="430712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Dans le cadre de cette mission pour l’ONCFM, l’objectif est de concevoir un algorithme capable d’identifier automatiquement les faux billets à partir de mesures géométriques issues de scans.</a:t>
            </a:r>
          </a:p>
          <a:p>
            <a:r>
              <a:rPr lang="fr-FR" sz="1200" kern="1200" dirty="0">
                <a:solidFill>
                  <a:schemeClr val="tx1"/>
                </a:solidFill>
                <a:effectLst/>
                <a:latin typeface="+mn-lt"/>
                <a:ea typeface="+mn-ea"/>
                <a:cs typeface="+mn-cs"/>
              </a:rPr>
              <a:t>Je vais vous présenter l’ensemble de mon cheminement, les analyses réalisées, les modèles testés et la solution finale retenue.</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a:t>
            </a:fld>
            <a:endParaRPr lang="fr-FR"/>
          </a:p>
        </p:txBody>
      </p:sp>
    </p:spTree>
    <p:extLst>
      <p:ext uri="{BB962C8B-B14F-4D97-AF65-F5344CB8AC3E}">
        <p14:creationId xmlns:p14="http://schemas.microsoft.com/office/powerpoint/2010/main" val="910457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Les performances du modèle ont été évaluées sur le jeu de test.</a:t>
            </a:r>
          </a:p>
          <a:p>
            <a:r>
              <a:rPr lang="fr-FR" sz="1200" kern="1200" dirty="0">
                <a:solidFill>
                  <a:schemeClr val="tx1"/>
                </a:solidFill>
                <a:effectLst/>
                <a:latin typeface="+mn-lt"/>
                <a:ea typeface="+mn-ea"/>
                <a:cs typeface="+mn-cs"/>
              </a:rPr>
              <a:t>La matrice de confusion montre un nombre très limité d’erreurs, avec peu de faux positifs et de faux négatifs.</a:t>
            </a:r>
          </a:p>
          <a:p>
            <a:r>
              <a:rPr lang="fr-FR" sz="1200" kern="1200" dirty="0">
                <a:solidFill>
                  <a:schemeClr val="tx1"/>
                </a:solidFill>
                <a:effectLst/>
                <a:latin typeface="+mn-lt"/>
                <a:ea typeface="+mn-ea"/>
                <a:cs typeface="+mn-cs"/>
              </a:rPr>
              <a:t>La courbe ROC confirme cette performance avec une AUC de 0,994, ce qui indique une excellente capacité du modèle à distinguer les billets authentiques des faux, quel que soit le seuil de décision.</a:t>
            </a:r>
          </a:p>
          <a:p>
            <a:r>
              <a:rPr lang="fr-FR" sz="1200" kern="1200" dirty="0">
                <a:solidFill>
                  <a:schemeClr val="tx1"/>
                </a:solidFill>
                <a:effectLst/>
                <a:latin typeface="+mn-lt"/>
                <a:ea typeface="+mn-ea"/>
                <a:cs typeface="+mn-cs"/>
              </a:rPr>
              <a:t>Ces résultats montrent que la régression logistique est à la fois performante et stable.</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10</a:t>
            </a:fld>
            <a:endParaRPr lang="fr-FR"/>
          </a:p>
        </p:txBody>
      </p:sp>
    </p:spTree>
    <p:extLst>
      <p:ext uri="{BB962C8B-B14F-4D97-AF65-F5344CB8AC3E}">
        <p14:creationId xmlns:p14="http://schemas.microsoft.com/office/powerpoint/2010/main" val="2298584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i="1" kern="1200" dirty="0">
                <a:solidFill>
                  <a:schemeClr val="tx1"/>
                </a:solidFill>
                <a:effectLst/>
                <a:latin typeface="+mn-lt"/>
                <a:ea typeface="+mn-ea"/>
                <a:cs typeface="+mn-cs"/>
              </a:rPr>
              <a:t>J’ai testé trois modèles supervisés sur le même jeu d’apprentissage et le même jeu de test.</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Les performances sont très proches : autour de 97–98 % de précision et une AUC proche de 0,99 pour tous.</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En revanche, la régression logistique présente deux avantages majeurs dans notre contexte :</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d’une part, elle reste très performante avec très peu de faux négatifs, et d’autre part elle est beaucoup plus interprétable.</a:t>
            </a:r>
            <a:endParaRPr lang="fr-FR" sz="1200" kern="1200" dirty="0">
              <a:solidFill>
                <a:schemeClr val="tx1"/>
              </a:solidFill>
              <a:effectLst/>
              <a:latin typeface="+mn-lt"/>
              <a:ea typeface="+mn-ea"/>
              <a:cs typeface="+mn-cs"/>
            </a:endParaRPr>
          </a:p>
          <a:p>
            <a:r>
              <a:rPr lang="fr-FR" sz="1200" i="1" kern="1200">
                <a:solidFill>
                  <a:schemeClr val="tx1"/>
                </a:solidFill>
                <a:effectLst/>
                <a:latin typeface="+mn-lt"/>
                <a:ea typeface="+mn-ea"/>
                <a:cs typeface="+mn-cs"/>
              </a:rPr>
              <a:t>Dans un cadre institutionnel comme l’ONCFM, ce critère a été déterminant pour le choix du modèle final. </a:t>
            </a:r>
            <a:endParaRPr lang="fr-FR" sz="1200" kern="120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11</a:t>
            </a:fld>
            <a:endParaRPr lang="fr-FR"/>
          </a:p>
        </p:txBody>
      </p:sp>
    </p:spTree>
    <p:extLst>
      <p:ext uri="{BB962C8B-B14F-4D97-AF65-F5344CB8AC3E}">
        <p14:creationId xmlns:p14="http://schemas.microsoft.com/office/powerpoint/2010/main" val="26094346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Ici, j’ai utilisé l’algorithme K-</a:t>
            </a:r>
            <a:r>
              <a:rPr lang="fr-FR" sz="1200" kern="1200" dirty="0" err="1">
                <a:solidFill>
                  <a:schemeClr val="tx1"/>
                </a:solidFill>
                <a:effectLst/>
                <a:latin typeface="+mn-lt"/>
                <a:ea typeface="+mn-ea"/>
                <a:cs typeface="+mn-cs"/>
              </a:rPr>
              <a:t>means</a:t>
            </a:r>
            <a:r>
              <a:rPr lang="fr-FR" sz="1200" kern="1200" dirty="0">
                <a:solidFill>
                  <a:schemeClr val="tx1"/>
                </a:solidFill>
                <a:effectLst/>
                <a:latin typeface="+mn-lt"/>
                <a:ea typeface="+mn-ea"/>
                <a:cs typeface="+mn-cs"/>
              </a:rPr>
              <a:t>, qui est une approche </a:t>
            </a:r>
            <a:r>
              <a:rPr lang="fr-FR" sz="1200" b="1" kern="1200" dirty="0">
                <a:solidFill>
                  <a:schemeClr val="tx1"/>
                </a:solidFill>
                <a:effectLst/>
                <a:latin typeface="+mn-lt"/>
                <a:ea typeface="+mn-ea"/>
                <a:cs typeface="+mn-cs"/>
              </a:rPr>
              <a:t>non supervisée</a:t>
            </a:r>
            <a:r>
              <a:rPr lang="fr-FR" sz="1200" kern="1200" dirty="0">
                <a:solidFill>
                  <a:schemeClr val="tx1"/>
                </a:solidFill>
                <a:effectLst/>
                <a:latin typeface="+mn-lt"/>
                <a:ea typeface="+mn-ea"/>
                <a:cs typeface="+mn-cs"/>
              </a:rPr>
              <a:t> : la variable </a:t>
            </a:r>
            <a:r>
              <a:rPr lang="fr-FR" sz="1200" i="1" kern="1200" dirty="0" err="1">
                <a:solidFill>
                  <a:schemeClr val="tx1"/>
                </a:solidFill>
                <a:effectLst/>
                <a:latin typeface="+mn-lt"/>
                <a:ea typeface="+mn-ea"/>
                <a:cs typeface="+mn-cs"/>
              </a:rPr>
              <a:t>is_genuine</a:t>
            </a:r>
            <a:r>
              <a:rPr lang="fr-FR" sz="1200" kern="1200" dirty="0">
                <a:solidFill>
                  <a:schemeClr val="tx1"/>
                </a:solidFill>
                <a:effectLst/>
                <a:latin typeface="+mn-lt"/>
                <a:ea typeface="+mn-ea"/>
                <a:cs typeface="+mn-cs"/>
              </a:rPr>
              <a:t> n’est pas utilisée pendant l’apprentissage.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L’algorithme regroupe automatiquement les billets en deux clusters à partir de leurs caractéristiques physiques.</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Une fois les clusters obtenus, je les compare </a:t>
            </a:r>
            <a:r>
              <a:rPr lang="fr-FR" sz="1200" b="1" kern="1200" dirty="0">
                <a:solidFill>
                  <a:schemeClr val="tx1"/>
                </a:solidFill>
                <a:effectLst/>
                <a:latin typeface="+mn-lt"/>
                <a:ea typeface="+mn-ea"/>
                <a:cs typeface="+mn-cs"/>
              </a:rPr>
              <a:t>a posteriori</a:t>
            </a:r>
            <a:r>
              <a:rPr lang="fr-FR" sz="1200" kern="1200" dirty="0">
                <a:solidFill>
                  <a:schemeClr val="tx1"/>
                </a:solidFill>
                <a:effectLst/>
                <a:latin typeface="+mn-lt"/>
                <a:ea typeface="+mn-ea"/>
                <a:cs typeface="+mn-cs"/>
              </a:rPr>
              <a:t> à la variable réelle pour évaluer la capacité du clustering à séparer billets authentiques et falsifiés.</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On observe une séparation très nette, ce qui confirme que les variables mesurées portent une information forte sur l’authenticité, même sans apprentissage supervisé.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12</a:t>
            </a:fld>
            <a:endParaRPr lang="fr-FR"/>
          </a:p>
        </p:txBody>
      </p:sp>
    </p:spTree>
    <p:extLst>
      <p:ext uri="{BB962C8B-B14F-4D97-AF65-F5344CB8AC3E}">
        <p14:creationId xmlns:p14="http://schemas.microsoft.com/office/powerpoint/2010/main" val="2308780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Le K-</a:t>
            </a:r>
            <a:r>
              <a:rPr lang="fr-FR" sz="1200" kern="1200" dirty="0" err="1">
                <a:solidFill>
                  <a:schemeClr val="tx1"/>
                </a:solidFill>
                <a:effectLst/>
                <a:latin typeface="+mn-lt"/>
                <a:ea typeface="+mn-ea"/>
                <a:cs typeface="+mn-cs"/>
              </a:rPr>
              <a:t>means</a:t>
            </a:r>
            <a:r>
              <a:rPr lang="fr-FR" sz="1200" kern="1200" dirty="0">
                <a:solidFill>
                  <a:schemeClr val="tx1"/>
                </a:solidFill>
                <a:effectLst/>
                <a:latin typeface="+mn-lt"/>
                <a:ea typeface="+mn-ea"/>
                <a:cs typeface="+mn-cs"/>
              </a:rPr>
              <a:t> n’a pas été utilisé comme algorithme final, mais comme un </a:t>
            </a:r>
            <a:r>
              <a:rPr lang="fr-FR" sz="1200" b="1" kern="1200" dirty="0">
                <a:solidFill>
                  <a:schemeClr val="tx1"/>
                </a:solidFill>
                <a:effectLst/>
                <a:latin typeface="+mn-lt"/>
                <a:ea typeface="+mn-ea"/>
                <a:cs typeface="+mn-cs"/>
              </a:rPr>
              <a:t>outil d’exploration</a:t>
            </a:r>
            <a:r>
              <a:rPr lang="fr-FR" sz="1200" kern="1200" dirty="0">
                <a:solidFill>
                  <a:schemeClr val="tx1"/>
                </a:solidFill>
                <a:effectLst/>
                <a:latin typeface="+mn-lt"/>
                <a:ea typeface="+mn-ea"/>
                <a:cs typeface="+mn-cs"/>
              </a:rPr>
              <a:t>.</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Il permet de vérifier que les données présentent une structure naturelle cohérente avec la réalité métier, sans utiliser la variable cible.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Cette étape renforce la confiance dans les variables et dans la suite du projet, mais elle ne répond pas au besoin opérationnel de l’ONCFM, qui nécessite une prédiction fiable et probabiliste.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C’est pour cette raison que nous avons retenu un modèle supervisé pour la mise en production.</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13</a:t>
            </a:fld>
            <a:endParaRPr lang="fr-FR"/>
          </a:p>
        </p:txBody>
      </p:sp>
    </p:spTree>
    <p:extLst>
      <p:ext uri="{BB962C8B-B14F-4D97-AF65-F5344CB8AC3E}">
        <p14:creationId xmlns:p14="http://schemas.microsoft.com/office/powerpoint/2010/main" val="2079211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Après avoir exploré les données avec des méthodes non supervisées, nous avons retenu un </a:t>
            </a:r>
            <a:r>
              <a:rPr lang="fr-FR" sz="1200" b="1" kern="1200" dirty="0">
                <a:solidFill>
                  <a:schemeClr val="tx1"/>
                </a:solidFill>
                <a:effectLst/>
                <a:latin typeface="+mn-lt"/>
                <a:ea typeface="+mn-ea"/>
                <a:cs typeface="+mn-cs"/>
              </a:rPr>
              <a:t>modèle supervisé</a:t>
            </a:r>
            <a:r>
              <a:rPr lang="fr-FR" sz="1200" kern="1200" dirty="0">
                <a:solidFill>
                  <a:schemeClr val="tx1"/>
                </a:solidFill>
                <a:effectLst/>
                <a:latin typeface="+mn-lt"/>
                <a:ea typeface="+mn-ea"/>
                <a:cs typeface="+mn-cs"/>
              </a:rPr>
              <a:t>, la régression logistique, comme modèle final.</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 choix s’explique par plusieurs éléments :</a:t>
            </a:r>
          </a:p>
          <a:p>
            <a:r>
              <a:rPr lang="fr-FR" sz="1200" kern="1200" dirty="0">
                <a:solidFill>
                  <a:schemeClr val="tx1"/>
                </a:solidFill>
                <a:effectLst/>
                <a:latin typeface="+mn-lt"/>
                <a:ea typeface="+mn-ea"/>
                <a:cs typeface="+mn-cs"/>
              </a:rPr>
              <a:t>– il est parfaitement adapté à un problème de </a:t>
            </a:r>
            <a:r>
              <a:rPr lang="fr-FR" sz="1200" b="1" kern="1200" dirty="0">
                <a:solidFill>
                  <a:schemeClr val="tx1"/>
                </a:solidFill>
                <a:effectLst/>
                <a:latin typeface="+mn-lt"/>
                <a:ea typeface="+mn-ea"/>
                <a:cs typeface="+mn-cs"/>
              </a:rPr>
              <a:t>classification binaire</a:t>
            </a:r>
            <a:r>
              <a:rPr lang="fr-FR" sz="1200" kern="1200" dirty="0">
                <a:solidFill>
                  <a:schemeClr val="tx1"/>
                </a:solidFill>
                <a:effectLst/>
                <a:latin typeface="+mn-lt"/>
                <a:ea typeface="+mn-ea"/>
                <a:cs typeface="+mn-cs"/>
              </a:rPr>
              <a:t>,</a:t>
            </a:r>
          </a:p>
          <a:p>
            <a:r>
              <a:rPr lang="fr-FR" sz="1200" kern="1200" dirty="0">
                <a:solidFill>
                  <a:schemeClr val="tx1"/>
                </a:solidFill>
                <a:effectLst/>
                <a:latin typeface="+mn-lt"/>
                <a:ea typeface="+mn-ea"/>
                <a:cs typeface="+mn-cs"/>
              </a:rPr>
              <a:t>– il offre d’excellentes performances mesurées objectivement, notamment via la matrice de confusion et la courbe ROC,</a:t>
            </a:r>
          </a:p>
          <a:p>
            <a:r>
              <a:rPr lang="fr-FR" sz="1200" kern="1200" dirty="0">
                <a:solidFill>
                  <a:schemeClr val="tx1"/>
                </a:solidFill>
                <a:effectLst/>
                <a:latin typeface="+mn-lt"/>
                <a:ea typeface="+mn-ea"/>
                <a:cs typeface="+mn-cs"/>
              </a:rPr>
              <a:t>– et surtout, il fournit une </a:t>
            </a:r>
            <a:r>
              <a:rPr lang="fr-FR" sz="1200" b="1" kern="1200" dirty="0">
                <a:solidFill>
                  <a:schemeClr val="tx1"/>
                </a:solidFill>
                <a:effectLst/>
                <a:latin typeface="+mn-lt"/>
                <a:ea typeface="+mn-ea"/>
                <a:cs typeface="+mn-cs"/>
              </a:rPr>
              <a:t>probabilité d’authenticité</a:t>
            </a:r>
            <a:r>
              <a:rPr lang="fr-FR" sz="1200" kern="1200" dirty="0">
                <a:solidFill>
                  <a:schemeClr val="tx1"/>
                </a:solidFill>
                <a:effectLst/>
                <a:latin typeface="+mn-lt"/>
                <a:ea typeface="+mn-ea"/>
                <a:cs typeface="+mn-cs"/>
              </a:rPr>
              <a:t>, ce qui est essentiel dans un contexte opérationnel de lutte contre la fraude.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Enfin, c’est un modèle robuste, simple à déployer et à expliquer, ce qui est un point clé pour un usage métier à l’ONCFM.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14</a:t>
            </a:fld>
            <a:endParaRPr lang="fr-FR"/>
          </a:p>
        </p:txBody>
      </p:sp>
    </p:spTree>
    <p:extLst>
      <p:ext uri="{BB962C8B-B14F-4D97-AF65-F5344CB8AC3E}">
        <p14:creationId xmlns:p14="http://schemas.microsoft.com/office/powerpoint/2010/main" val="34771800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Pour répondre au besoin opérationnel, j’ai développé un notebook dédié à la mise en production du modèle.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Il permet de charger un fichier de production, ayant la même structure que celui utilisé lors de l’entraînement, puis d’appliquer automatiquement le modèle de régression logistique.</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Pour chaque billet, l’outil fournit une prédiction ainsi qu’une probabilité d’authenticité, ce qui permet d’interpréter facilement les résultats et de gérer les cas limites.</a:t>
            </a: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C’est ce notebook que je vais maintenant utiliser pour tester l’algorithme en direct.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15</a:t>
            </a:fld>
            <a:endParaRPr lang="fr-FR"/>
          </a:p>
        </p:txBody>
      </p:sp>
    </p:spTree>
    <p:extLst>
      <p:ext uri="{BB962C8B-B14F-4D97-AF65-F5344CB8AC3E}">
        <p14:creationId xmlns:p14="http://schemas.microsoft.com/office/powerpoint/2010/main" val="3977499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L’ONCFM souhaite disposer d’un outil capable d’aider les équipes à détecter rapidement les faux billets.</a:t>
            </a:r>
          </a:p>
          <a:p>
            <a:r>
              <a:rPr lang="fr-FR" sz="1200" kern="1200" dirty="0">
                <a:solidFill>
                  <a:schemeClr val="tx1"/>
                </a:solidFill>
                <a:effectLst/>
                <a:latin typeface="+mn-lt"/>
                <a:ea typeface="+mn-ea"/>
                <a:cs typeface="+mn-cs"/>
              </a:rPr>
              <a:t>L’enjeu n’est pas seulement d’avoir un modèle performant, mais une solution fiable, reproductible et exploitable dans un contexte opérationnel.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2</a:t>
            </a:fld>
            <a:endParaRPr lang="fr-FR"/>
          </a:p>
        </p:txBody>
      </p:sp>
    </p:spTree>
    <p:extLst>
      <p:ext uri="{BB962C8B-B14F-4D97-AF65-F5344CB8AC3E}">
        <p14:creationId xmlns:p14="http://schemas.microsoft.com/office/powerpoint/2010/main" val="2924001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Le jeu de données contient 1 500 billets, avec des mesures géométriques telles que la longueur, les marges ou la diagonale.</a:t>
            </a:r>
          </a:p>
          <a:p>
            <a:r>
              <a:rPr lang="fr-FR" sz="1200" kern="1200" dirty="0">
                <a:solidFill>
                  <a:schemeClr val="tx1"/>
                </a:solidFill>
                <a:effectLst/>
                <a:latin typeface="+mn-lt"/>
                <a:ea typeface="+mn-ea"/>
                <a:cs typeface="+mn-cs"/>
              </a:rPr>
              <a:t>On dispose également de la variable cible indiquant si le billet est authentique ou non.</a:t>
            </a:r>
          </a:p>
          <a:p>
            <a:r>
              <a:rPr lang="fr-FR" sz="1200" kern="1200" dirty="0">
                <a:solidFill>
                  <a:schemeClr val="tx1"/>
                </a:solidFill>
                <a:effectLst/>
                <a:latin typeface="+mn-lt"/>
                <a:ea typeface="+mn-ea"/>
                <a:cs typeface="+mn-cs"/>
              </a:rPr>
              <a:t>À noter : certaines valeurs sont manquantes, ce qui constitue une contrainte réaliste et structurante pour la suite du projet.</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3</a:t>
            </a:fld>
            <a:endParaRPr lang="fr-FR"/>
          </a:p>
        </p:txBody>
      </p:sp>
    </p:spTree>
    <p:extLst>
      <p:ext uri="{BB962C8B-B14F-4D97-AF65-F5344CB8AC3E}">
        <p14:creationId xmlns:p14="http://schemas.microsoft.com/office/powerpoint/2010/main" val="3630610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J’ai structuré le projet de manière progressive.</a:t>
            </a:r>
          </a:p>
          <a:p>
            <a:r>
              <a:rPr lang="fr-FR" sz="1200" kern="1200" dirty="0">
                <a:solidFill>
                  <a:schemeClr val="tx1"/>
                </a:solidFill>
                <a:effectLst/>
                <a:latin typeface="+mn-lt"/>
                <a:ea typeface="+mn-ea"/>
                <a:cs typeface="+mn-cs"/>
              </a:rPr>
              <a:t>Chaque étape repose sur la précédente : d’abord comprendre les données, ensuite les fiabiliser, puis tester plusieurs approches de modélisation, avant de retenir une solution exploitable en production.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4</a:t>
            </a:fld>
            <a:endParaRPr lang="fr-FR"/>
          </a:p>
        </p:txBody>
      </p:sp>
    </p:spTree>
    <p:extLst>
      <p:ext uri="{BB962C8B-B14F-4D97-AF65-F5344CB8AC3E}">
        <p14:creationId xmlns:p14="http://schemas.microsoft.com/office/powerpoint/2010/main" val="1836015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L’analyse exploratoire montre que certaines variables, comme les marges ou la longueur, présentent des distributions très différentes entre les billets authentiques et falsifiés.</a:t>
            </a:r>
          </a:p>
          <a:p>
            <a:r>
              <a:rPr lang="fr-FR" sz="1200" kern="1200" dirty="0">
                <a:solidFill>
                  <a:schemeClr val="tx1"/>
                </a:solidFill>
                <a:effectLst/>
                <a:latin typeface="+mn-lt"/>
                <a:ea typeface="+mn-ea"/>
                <a:cs typeface="+mn-cs"/>
              </a:rPr>
              <a:t>Cette étape permet d’orienter la suite de l’analyse, mais sans encore prendre de décision définitive sur le modèle.</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5</a:t>
            </a:fld>
            <a:endParaRPr lang="fr-FR"/>
          </a:p>
        </p:txBody>
      </p:sp>
    </p:spTree>
    <p:extLst>
      <p:ext uri="{BB962C8B-B14F-4D97-AF65-F5344CB8AC3E}">
        <p14:creationId xmlns:p14="http://schemas.microsoft.com/office/powerpoint/2010/main" val="3247540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La variable </a:t>
            </a:r>
            <a:r>
              <a:rPr lang="fr-FR" sz="1200" kern="1200" dirty="0" err="1">
                <a:solidFill>
                  <a:schemeClr val="tx1"/>
                </a:solidFill>
                <a:effectLst/>
                <a:latin typeface="+mn-lt"/>
                <a:ea typeface="+mn-ea"/>
                <a:cs typeface="+mn-cs"/>
              </a:rPr>
              <a:t>margin_low</a:t>
            </a:r>
            <a:r>
              <a:rPr lang="fr-FR" sz="1200" kern="1200" dirty="0">
                <a:solidFill>
                  <a:schemeClr val="tx1"/>
                </a:solidFill>
                <a:effectLst/>
                <a:latin typeface="+mn-lt"/>
                <a:ea typeface="+mn-ea"/>
                <a:cs typeface="+mn-cs"/>
              </a:rPr>
              <a:t> contient 37 valeurs manquantes.</a:t>
            </a:r>
          </a:p>
          <a:p>
            <a:r>
              <a:rPr lang="fr-FR" sz="1200" kern="1200" dirty="0">
                <a:solidFill>
                  <a:schemeClr val="tx1"/>
                </a:solidFill>
                <a:effectLst/>
                <a:latin typeface="+mn-lt"/>
                <a:ea typeface="+mn-ea"/>
                <a:cs typeface="+mn-cs"/>
              </a:rPr>
              <a:t>Supprimer ces lignes aurait réduit le jeu de données et introduit un biais.</a:t>
            </a:r>
          </a:p>
          <a:p>
            <a:r>
              <a:rPr lang="fr-FR" sz="1200" kern="1200" dirty="0">
                <a:solidFill>
                  <a:schemeClr val="tx1"/>
                </a:solidFill>
                <a:effectLst/>
                <a:latin typeface="+mn-lt"/>
                <a:ea typeface="+mn-ea"/>
                <a:cs typeface="+mn-cs"/>
              </a:rPr>
              <a:t>J’ai donc choisi une imputation basée sur une régression linéaire, validée par des tests statistiques. </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6</a:t>
            </a:fld>
            <a:endParaRPr lang="fr-FR"/>
          </a:p>
        </p:txBody>
      </p:sp>
    </p:spTree>
    <p:extLst>
      <p:ext uri="{BB962C8B-B14F-4D97-AF65-F5344CB8AC3E}">
        <p14:creationId xmlns:p14="http://schemas.microsoft.com/office/powerpoint/2010/main" val="945045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dirty="0">
                <a:solidFill>
                  <a:schemeClr val="tx1"/>
                </a:solidFill>
                <a:effectLst/>
                <a:latin typeface="+mn-lt"/>
                <a:ea typeface="+mn-ea"/>
                <a:cs typeface="+mn-cs"/>
              </a:rPr>
              <a:t>Pour traiter les 37 valeurs manquantes de la variable </a:t>
            </a:r>
            <a:r>
              <a:rPr lang="fr-FR" sz="1200" i="1" kern="1200" dirty="0" err="1">
                <a:solidFill>
                  <a:schemeClr val="tx1"/>
                </a:solidFill>
                <a:effectLst/>
                <a:latin typeface="+mn-lt"/>
                <a:ea typeface="+mn-ea"/>
                <a:cs typeface="+mn-cs"/>
              </a:rPr>
              <a:t>margin_low</a:t>
            </a:r>
            <a:r>
              <a:rPr lang="fr-FR" sz="1200" kern="1200" dirty="0">
                <a:solidFill>
                  <a:schemeClr val="tx1"/>
                </a:solidFill>
                <a:effectLst/>
                <a:latin typeface="+mn-lt"/>
                <a:ea typeface="+mn-ea"/>
                <a:cs typeface="+mn-cs"/>
              </a:rPr>
              <a:t>, j’ai mis en place une régression linéaire multiple.</a:t>
            </a:r>
          </a:p>
          <a:p>
            <a:r>
              <a:rPr lang="fr-FR" sz="1200" kern="1200" dirty="0">
                <a:solidFill>
                  <a:schemeClr val="tx1"/>
                </a:solidFill>
                <a:effectLst/>
                <a:latin typeface="+mn-lt"/>
                <a:ea typeface="+mn-ea"/>
                <a:cs typeface="+mn-cs"/>
              </a:rPr>
              <a:t>J’ai commencé par tester l’ensemble des variables explicatives, puis j’ai conservé uniquement celles qui étaient statistiquement significatives, avec un risque alpha fixé à 5 %.</a:t>
            </a:r>
          </a:p>
          <a:p>
            <a:r>
              <a:rPr lang="fr-FR" sz="1200" kern="1200" dirty="0">
                <a:solidFill>
                  <a:schemeClr val="tx1"/>
                </a:solidFill>
                <a:effectLst/>
                <a:latin typeface="+mn-lt"/>
                <a:ea typeface="+mn-ea"/>
                <a:cs typeface="+mn-cs"/>
              </a:rPr>
              <a:t>Le modèle a ensuite été validé à l’aide de plusieurs diagnostics : analyse des résidus, distance de Cook, colinéarité et tests d’hypothèses.</a:t>
            </a:r>
          </a:p>
          <a:p>
            <a:r>
              <a:rPr lang="fr-FR" sz="1200" kern="1200" dirty="0">
                <a:solidFill>
                  <a:schemeClr val="tx1"/>
                </a:solidFill>
                <a:effectLst/>
                <a:latin typeface="+mn-lt"/>
                <a:ea typeface="+mn-ea"/>
                <a:cs typeface="+mn-cs"/>
              </a:rPr>
              <a:t>Cette approche m’a permis de réaliser une imputation robuste, sans modifier artificiellement la distribution de la variable, et d’obtenir un jeu de données complet pour les modèles de classification.</a:t>
            </a:r>
          </a:p>
          <a:p>
            <a:endParaRPr lang="fr-FR" dirty="0"/>
          </a:p>
          <a:p>
            <a:endParaRPr lang="fr-FR" dirty="0"/>
          </a:p>
          <a:p>
            <a:r>
              <a:rPr lang="fr-FR" dirty="0"/>
              <a:t>Objectif : </a:t>
            </a:r>
            <a:r>
              <a:rPr lang="fr-FR" b="1" dirty="0"/>
              <a:t>imputer </a:t>
            </a:r>
            <a:r>
              <a:rPr lang="fr-FR" b="1" dirty="0" err="1"/>
              <a:t>margin_low</a:t>
            </a:r>
            <a:r>
              <a:rPr lang="fr-FR" dirty="0"/>
              <a:t>, pas faire de l’inférence statistique</a:t>
            </a:r>
          </a:p>
          <a:p>
            <a:r>
              <a:rPr lang="fr-FR" b="1" dirty="0"/>
              <a:t>Modèle globalement significatif</a:t>
            </a:r>
            <a:r>
              <a:rPr lang="fr-FR" dirty="0"/>
              <a:t> (F-stat ≈ 0)</a:t>
            </a:r>
          </a:p>
          <a:p>
            <a:r>
              <a:rPr lang="fr-FR" b="1" dirty="0"/>
              <a:t>R² ≈ 0,62</a:t>
            </a:r>
            <a:r>
              <a:rPr lang="fr-FR" dirty="0"/>
              <a:t> → variance expliquée suffisante pour une imputation cohérente</a:t>
            </a:r>
          </a:p>
          <a:p>
            <a:r>
              <a:rPr lang="fr-FR" b="1" dirty="0"/>
              <a:t>Sélection des variables significatives</a:t>
            </a:r>
            <a:r>
              <a:rPr lang="fr-FR" dirty="0"/>
              <a:t> (p-value &lt; 5 %)</a:t>
            </a:r>
          </a:p>
          <a:p>
            <a:r>
              <a:rPr lang="fr-FR" dirty="0"/>
              <a:t>Diagnostics imparfaits mais </a:t>
            </a:r>
            <a:r>
              <a:rPr lang="fr-FR" b="1" dirty="0"/>
              <a:t>acceptables dans un contexte d’imputation</a:t>
            </a:r>
            <a:endParaRPr lang="fr-FR" dirty="0"/>
          </a:p>
          <a:p>
            <a:r>
              <a:rPr lang="fr-FR" dirty="0"/>
              <a:t>Résultat : </a:t>
            </a:r>
            <a:r>
              <a:rPr lang="fr-FR" b="1" dirty="0"/>
              <a:t>valeurs imputées réalistes</a:t>
            </a:r>
            <a:r>
              <a:rPr lang="fr-FR" dirty="0"/>
              <a:t>, sans déformer la distribution</a:t>
            </a: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7</a:t>
            </a:fld>
            <a:endParaRPr lang="fr-FR"/>
          </a:p>
        </p:txBody>
      </p:sp>
    </p:spTree>
    <p:extLst>
      <p:ext uri="{BB962C8B-B14F-4D97-AF65-F5344CB8AC3E}">
        <p14:creationId xmlns:p14="http://schemas.microsoft.com/office/powerpoint/2010/main" val="3923806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i="1" kern="1200" dirty="0">
                <a:solidFill>
                  <a:schemeClr val="tx1"/>
                </a:solidFill>
                <a:effectLst/>
                <a:latin typeface="+mn-lt"/>
                <a:ea typeface="+mn-ea"/>
                <a:cs typeface="+mn-cs"/>
              </a:rPr>
              <a:t>Avant de retenir le modèle final, j’ai exploré plusieurs approches.</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Une régression logistique comme modèle supervisé principal,</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un K-</a:t>
            </a:r>
            <a:r>
              <a:rPr lang="fr-FR" sz="1200" i="1" kern="1200" dirty="0" err="1">
                <a:solidFill>
                  <a:schemeClr val="tx1"/>
                </a:solidFill>
                <a:effectLst/>
                <a:latin typeface="+mn-lt"/>
                <a:ea typeface="+mn-ea"/>
                <a:cs typeface="+mn-cs"/>
              </a:rPr>
              <a:t>means</a:t>
            </a:r>
            <a:r>
              <a:rPr lang="fr-FR" sz="1200" i="1" kern="1200" dirty="0">
                <a:solidFill>
                  <a:schemeClr val="tx1"/>
                </a:solidFill>
                <a:effectLst/>
                <a:latin typeface="+mn-lt"/>
                <a:ea typeface="+mn-ea"/>
                <a:cs typeface="+mn-cs"/>
              </a:rPr>
              <a:t> pour analyser la structure naturelle des données sans variable cible,</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puis deux autres modèles supervisés – </a:t>
            </a:r>
            <a:r>
              <a:rPr lang="fr-FR" sz="1200" i="1" kern="1200" dirty="0" err="1">
                <a:solidFill>
                  <a:schemeClr val="tx1"/>
                </a:solidFill>
                <a:effectLst/>
                <a:latin typeface="+mn-lt"/>
                <a:ea typeface="+mn-ea"/>
                <a:cs typeface="+mn-cs"/>
              </a:rPr>
              <a:t>Random</a:t>
            </a:r>
            <a:r>
              <a:rPr lang="fr-FR" sz="1200" i="1" kern="1200" dirty="0">
                <a:solidFill>
                  <a:schemeClr val="tx1"/>
                </a:solidFill>
                <a:effectLst/>
                <a:latin typeface="+mn-lt"/>
                <a:ea typeface="+mn-ea"/>
                <a:cs typeface="+mn-cs"/>
              </a:rPr>
              <a:t> Forest et KNN – afin de comparer les performances.</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La dernière étape consiste à comparer objectivement ces modèles pour justifier le choix final.</a:t>
            </a: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8</a:t>
            </a:fld>
            <a:endParaRPr lang="fr-FR"/>
          </a:p>
        </p:txBody>
      </p:sp>
    </p:spTree>
    <p:extLst>
      <p:ext uri="{BB962C8B-B14F-4D97-AF65-F5344CB8AC3E}">
        <p14:creationId xmlns:p14="http://schemas.microsoft.com/office/powerpoint/2010/main" val="2117655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i="1" kern="1200" dirty="0">
                <a:solidFill>
                  <a:schemeClr val="tx1"/>
                </a:solidFill>
                <a:effectLst/>
                <a:latin typeface="+mn-lt"/>
                <a:ea typeface="+mn-ea"/>
                <a:cs typeface="+mn-cs"/>
              </a:rPr>
              <a:t>Le cœur de notre problématique est un problème de </a:t>
            </a:r>
            <a:r>
              <a:rPr lang="fr-FR" sz="1200" b="1" i="1" kern="1200" dirty="0">
                <a:solidFill>
                  <a:schemeClr val="tx1"/>
                </a:solidFill>
                <a:effectLst/>
                <a:latin typeface="+mn-lt"/>
                <a:ea typeface="+mn-ea"/>
                <a:cs typeface="+mn-cs"/>
              </a:rPr>
              <a:t>classification binaire</a:t>
            </a:r>
            <a:r>
              <a:rPr lang="fr-FR" sz="1200" i="1" kern="1200" dirty="0">
                <a:solidFill>
                  <a:schemeClr val="tx1"/>
                </a:solidFill>
                <a:effectLst/>
                <a:latin typeface="+mn-lt"/>
                <a:ea typeface="+mn-ea"/>
                <a:cs typeface="+mn-cs"/>
              </a:rPr>
              <a:t> : déterminer si un billet est authentique ou falsifié.</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Nous avons donc naturellement retenu une </a:t>
            </a:r>
            <a:r>
              <a:rPr lang="fr-FR" sz="1200" b="1" i="1" kern="1200" dirty="0">
                <a:solidFill>
                  <a:schemeClr val="tx1"/>
                </a:solidFill>
                <a:effectLst/>
                <a:latin typeface="+mn-lt"/>
                <a:ea typeface="+mn-ea"/>
                <a:cs typeface="+mn-cs"/>
              </a:rPr>
              <a:t>régression logistique</a:t>
            </a:r>
            <a:r>
              <a:rPr lang="fr-FR" sz="1200" i="1" kern="1200" dirty="0">
                <a:solidFill>
                  <a:schemeClr val="tx1"/>
                </a:solidFill>
                <a:effectLst/>
                <a:latin typeface="+mn-lt"/>
                <a:ea typeface="+mn-ea"/>
                <a:cs typeface="+mn-cs"/>
              </a:rPr>
              <a:t> comme modèle supervisé de référence.</a:t>
            </a:r>
            <a:endParaRPr lang="fr-FR" sz="1200" kern="1200" dirty="0">
              <a:solidFill>
                <a:schemeClr val="tx1"/>
              </a:solidFill>
              <a:effectLst/>
              <a:latin typeface="+mn-lt"/>
              <a:ea typeface="+mn-ea"/>
              <a:cs typeface="+mn-cs"/>
            </a:endParaRP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Les variables explicatives ont été </a:t>
            </a:r>
            <a:r>
              <a:rPr lang="fr-FR" sz="1200" b="1" i="1" kern="1200" dirty="0">
                <a:solidFill>
                  <a:schemeClr val="tx1"/>
                </a:solidFill>
                <a:effectLst/>
                <a:latin typeface="+mn-lt"/>
                <a:ea typeface="+mn-ea"/>
                <a:cs typeface="+mn-cs"/>
              </a:rPr>
              <a:t>standardisées</a:t>
            </a:r>
            <a:r>
              <a:rPr lang="fr-FR" sz="1200" i="1" kern="1200" dirty="0">
                <a:solidFill>
                  <a:schemeClr val="tx1"/>
                </a:solidFill>
                <a:effectLst/>
                <a:latin typeface="+mn-lt"/>
                <a:ea typeface="+mn-ea"/>
                <a:cs typeface="+mn-cs"/>
              </a:rPr>
              <a:t>, ce qui est indispensable pour assurer une bonne convergence du modèle et une interprétation cohérente des coefficients.</a:t>
            </a:r>
            <a:endParaRPr lang="fr-FR" sz="1200" kern="1200" dirty="0">
              <a:solidFill>
                <a:schemeClr val="tx1"/>
              </a:solidFill>
              <a:effectLst/>
              <a:latin typeface="+mn-lt"/>
              <a:ea typeface="+mn-ea"/>
              <a:cs typeface="+mn-cs"/>
            </a:endParaRP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Les données ont ensuite été séparées en </a:t>
            </a:r>
            <a:r>
              <a:rPr lang="fr-FR" sz="1200" b="1" i="1" kern="1200" dirty="0">
                <a:solidFill>
                  <a:schemeClr val="tx1"/>
                </a:solidFill>
                <a:effectLst/>
                <a:latin typeface="+mn-lt"/>
                <a:ea typeface="+mn-ea"/>
                <a:cs typeface="+mn-cs"/>
              </a:rPr>
              <a:t>jeu d’apprentissage et jeu de test</a:t>
            </a:r>
            <a:r>
              <a:rPr lang="fr-FR" sz="1200" i="1" kern="1200" dirty="0">
                <a:solidFill>
                  <a:schemeClr val="tx1"/>
                </a:solidFill>
                <a:effectLst/>
                <a:latin typeface="+mn-lt"/>
                <a:ea typeface="+mn-ea"/>
                <a:cs typeface="+mn-cs"/>
              </a:rPr>
              <a:t>, afin d’évaluer les performances sur des données jamais vues.</a:t>
            </a:r>
            <a:endParaRPr lang="fr-FR" sz="1200" kern="1200" dirty="0">
              <a:solidFill>
                <a:schemeClr val="tx1"/>
              </a:solidFill>
              <a:effectLst/>
              <a:latin typeface="+mn-lt"/>
              <a:ea typeface="+mn-ea"/>
              <a:cs typeface="+mn-cs"/>
            </a:endParaRPr>
          </a:p>
          <a:p>
            <a:br>
              <a:rPr lang="fr-FR" sz="1200" kern="1200" dirty="0">
                <a:solidFill>
                  <a:schemeClr val="tx1"/>
                </a:solidFill>
                <a:effectLst/>
                <a:latin typeface="+mn-lt"/>
                <a:ea typeface="+mn-ea"/>
                <a:cs typeface="+mn-cs"/>
              </a:rPr>
            </a:b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Cette approche nous permet d’obtenir un modèle </a:t>
            </a:r>
            <a:r>
              <a:rPr lang="fr-FR" sz="1200" b="1" i="1" kern="1200" dirty="0">
                <a:solidFill>
                  <a:schemeClr val="tx1"/>
                </a:solidFill>
                <a:effectLst/>
                <a:latin typeface="+mn-lt"/>
                <a:ea typeface="+mn-ea"/>
                <a:cs typeface="+mn-cs"/>
              </a:rPr>
              <a:t>à la fois performant, robuste et surtout interprétable</a:t>
            </a:r>
            <a:r>
              <a:rPr lang="fr-FR" sz="1200" i="1" kern="1200" dirty="0">
                <a:solidFill>
                  <a:schemeClr val="tx1"/>
                </a:solidFill>
                <a:effectLst/>
                <a:latin typeface="+mn-lt"/>
                <a:ea typeface="+mn-ea"/>
                <a:cs typeface="+mn-cs"/>
              </a:rPr>
              <a:t>, ce qui est un critère important dans un contexte institutionnel comme celui de l’ONCFM.</a:t>
            </a:r>
            <a:endParaRPr lang="fr-FR" sz="120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31E13F62-8BD1-334C-9B14-B00A77A5710F}" type="slidenum">
              <a:rPr lang="fr-FR" smtClean="0"/>
              <a:t>9</a:t>
            </a:fld>
            <a:endParaRPr lang="fr-FR"/>
          </a:p>
        </p:txBody>
      </p:sp>
    </p:spTree>
    <p:extLst>
      <p:ext uri="{BB962C8B-B14F-4D97-AF65-F5344CB8AC3E}">
        <p14:creationId xmlns:p14="http://schemas.microsoft.com/office/powerpoint/2010/main" val="1163235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142AD57-2E03-3342-9B96-6C9EA266CA69}" type="datetime1">
              <a:rPr lang="fr-FR" smtClean="0"/>
              <a:t>07/01/2026</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1977126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F18E4920-5D4B-D341-B292-2C6A5943A68C}" type="datetime1">
              <a:rPr lang="fr-FR" smtClean="0"/>
              <a:t>07/01/2026</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3605453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11EAE1E-A067-614A-822C-1AB43854089B}" type="datetime1">
              <a:rPr lang="fr-FR" smtClean="0"/>
              <a:t>07/01/2026</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3278999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E9549348-FC07-6D4E-8784-B805B979A372}" type="datetime1">
              <a:rPr lang="fr-FR" smtClean="0"/>
              <a:t>07/01/2026</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2111038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9BE1B76-3A1F-E749-9B8D-0DEE795C9DBA}" type="datetime1">
              <a:rPr lang="fr-FR" smtClean="0"/>
              <a:t>07/01/2026</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2474765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B1DE449A-3A38-BB4C-A065-C2B43F0D2E6A}" type="datetime1">
              <a:rPr lang="fr-FR" smtClean="0"/>
              <a:t>07/01/2026</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7556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A8CD4AEE-A18A-EF4C-A51E-934D97970CE4}" type="datetime1">
              <a:rPr lang="fr-FR" smtClean="0"/>
              <a:t>07/01/2026</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1151169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76CA1696-F0A0-E64C-AAC4-04931FC09EFE}" type="datetime1">
              <a:rPr lang="fr-FR" smtClean="0"/>
              <a:t>07/01/2026</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972273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169A6BC2-8481-7F46-AF2A-08F58F86F394}" type="datetime1">
              <a:rPr lang="fr-FR" smtClean="0"/>
              <a:t>07/01/2026</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4006418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5F7E8D2-A59A-F348-A18A-5D539453F0B7}" type="datetime1">
              <a:rPr lang="fr-FR" smtClean="0"/>
              <a:t>07/01/2026</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607031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977382A-3B88-8E47-A0D7-5209C115EA5F}" type="datetime1">
              <a:rPr lang="fr-FR" smtClean="0"/>
              <a:t>07/01/2026</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‹N°›</a:t>
            </a:fld>
            <a:endParaRPr lang="en-US"/>
          </a:p>
        </p:txBody>
      </p:sp>
    </p:spTree>
    <p:extLst>
      <p:ext uri="{BB962C8B-B14F-4D97-AF65-F5344CB8AC3E}">
        <p14:creationId xmlns:p14="http://schemas.microsoft.com/office/powerpoint/2010/main" val="1982759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EE9D44A-817B-C24E-B56F-566C1C90FC0A}" type="datetime1">
              <a:rPr lang="fr-FR" smtClean="0"/>
              <a:t>07/01/2026</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‹N°›</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7394017"/>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F88AE18-192A-B22F-F2DA-7F964803B0B4}"/>
              </a:ext>
            </a:extLst>
          </p:cNvPr>
          <p:cNvSpPr>
            <a:spLocks noGrp="1"/>
          </p:cNvSpPr>
          <p:nvPr>
            <p:ph type="ctrTitle"/>
          </p:nvPr>
        </p:nvSpPr>
        <p:spPr>
          <a:xfrm>
            <a:off x="5604552" y="871758"/>
            <a:ext cx="5825448" cy="3871143"/>
          </a:xfrm>
        </p:spPr>
        <p:txBody>
          <a:bodyPr>
            <a:normAutofit/>
          </a:bodyPr>
          <a:lstStyle/>
          <a:p>
            <a:pPr>
              <a:lnSpc>
                <a:spcPct val="90000"/>
              </a:lnSpc>
            </a:pPr>
            <a:r>
              <a:rPr lang="fr-FR" b="1"/>
              <a:t>Détection automatique des faux billets par Machine Learning</a:t>
            </a:r>
            <a:endParaRPr lang="fr-FR"/>
          </a:p>
        </p:txBody>
      </p:sp>
      <p:sp>
        <p:nvSpPr>
          <p:cNvPr id="3" name="Sous-titre 2">
            <a:extLst>
              <a:ext uri="{FF2B5EF4-FFF2-40B4-BE49-F238E27FC236}">
                <a16:creationId xmlns:a16="http://schemas.microsoft.com/office/drawing/2014/main" id="{D8561CD6-A452-0FD4-1DC8-96A55DC27023}"/>
              </a:ext>
            </a:extLst>
          </p:cNvPr>
          <p:cNvSpPr>
            <a:spLocks noGrp="1"/>
          </p:cNvSpPr>
          <p:nvPr>
            <p:ph type="subTitle" idx="1"/>
          </p:nvPr>
        </p:nvSpPr>
        <p:spPr>
          <a:xfrm>
            <a:off x="5619964" y="4785543"/>
            <a:ext cx="5322013" cy="1005657"/>
          </a:xfrm>
        </p:spPr>
        <p:txBody>
          <a:bodyPr>
            <a:normAutofit/>
          </a:bodyPr>
          <a:lstStyle/>
          <a:p>
            <a:r>
              <a:rPr lang="fr-FR"/>
              <a:t>Projet réalisé pour l’ONCFM</a:t>
            </a:r>
          </a:p>
          <a:p>
            <a:r>
              <a:rPr lang="fr-FR"/>
              <a:t>Antoine Baude - Data Analyst </a:t>
            </a:r>
            <a:endParaRPr lang="fr-FR" dirty="0"/>
          </a:p>
        </p:txBody>
      </p:sp>
      <p:pic>
        <p:nvPicPr>
          <p:cNvPr id="4" name="Picture 3">
            <a:extLst>
              <a:ext uri="{FF2B5EF4-FFF2-40B4-BE49-F238E27FC236}">
                <a16:creationId xmlns:a16="http://schemas.microsoft.com/office/drawing/2014/main" id="{4831CBF9-B2C4-53C4-62F9-4303D5106D52}"/>
              </a:ext>
            </a:extLst>
          </p:cNvPr>
          <p:cNvPicPr>
            <a:picLocks noChangeAspect="1"/>
          </p:cNvPicPr>
          <p:nvPr/>
        </p:nvPicPr>
        <p:blipFill>
          <a:blip r:embed="rId3"/>
          <a:srcRect l="6675" r="22214"/>
          <a:stretch>
            <a:fillRect/>
          </a:stretch>
        </p:blipFill>
        <p:spPr>
          <a:xfrm>
            <a:off x="1" y="10"/>
            <a:ext cx="4876799" cy="6857989"/>
          </a:xfrm>
          <a:prstGeom prst="rect">
            <a:avLst/>
          </a:prstGeom>
        </p:spPr>
      </p:pic>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23776" y="723900"/>
            <a:ext cx="57062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CF06E40-3ECB-4820-95B5-8A70B07D4B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23776" y="6134100"/>
            <a:ext cx="56681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Espace réservé du numéro de diapositive 4">
            <a:extLst>
              <a:ext uri="{FF2B5EF4-FFF2-40B4-BE49-F238E27FC236}">
                <a16:creationId xmlns:a16="http://schemas.microsoft.com/office/drawing/2014/main" id="{667EE459-999A-6AA9-9AB1-BD1949CFEB57}"/>
              </a:ext>
            </a:extLst>
          </p:cNvPr>
          <p:cNvSpPr>
            <a:spLocks noGrp="1"/>
          </p:cNvSpPr>
          <p:nvPr>
            <p:ph type="sldNum" sz="quarter" idx="12"/>
          </p:nvPr>
        </p:nvSpPr>
        <p:spPr/>
        <p:txBody>
          <a:bodyPr/>
          <a:lstStyle/>
          <a:p>
            <a:fld id="{87E7843D-FF13-4365-9478-9625B70A2705}" type="slidenum">
              <a:rPr lang="en-US" smtClean="0"/>
              <a:t>1</a:t>
            </a:fld>
            <a:endParaRPr lang="en-US"/>
          </a:p>
        </p:txBody>
      </p:sp>
    </p:spTree>
    <p:extLst>
      <p:ext uri="{BB962C8B-B14F-4D97-AF65-F5344CB8AC3E}">
        <p14:creationId xmlns:p14="http://schemas.microsoft.com/office/powerpoint/2010/main" val="4100029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3615EE-C559-4E03-999B-5477F1626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2DBCA20-F0C2-73DC-06D9-B283CA3E49A7}"/>
              </a:ext>
            </a:extLst>
          </p:cNvPr>
          <p:cNvSpPr>
            <a:spLocks noGrp="1"/>
          </p:cNvSpPr>
          <p:nvPr>
            <p:ph type="title"/>
          </p:nvPr>
        </p:nvSpPr>
        <p:spPr>
          <a:xfrm>
            <a:off x="700087" y="909637"/>
            <a:ext cx="10691814" cy="981914"/>
          </a:xfrm>
        </p:spPr>
        <p:txBody>
          <a:bodyPr>
            <a:normAutofit/>
          </a:bodyPr>
          <a:lstStyle/>
          <a:p>
            <a:pPr>
              <a:lnSpc>
                <a:spcPct val="90000"/>
              </a:lnSpc>
            </a:pPr>
            <a:r>
              <a:rPr lang="fr-FR" sz="3400" b="1"/>
              <a:t>Performance du modèle de régression logistique</a:t>
            </a:r>
            <a:endParaRPr lang="fr-FR" sz="3400"/>
          </a:p>
        </p:txBody>
      </p:sp>
      <p:cxnSp>
        <p:nvCxnSpPr>
          <p:cNvPr id="12" name="Straight Connector 11">
            <a:extLst>
              <a:ext uri="{FF2B5EF4-FFF2-40B4-BE49-F238E27FC236}">
                <a16:creationId xmlns:a16="http://schemas.microsoft.com/office/drawing/2014/main" id="{B43766AD-6614-4710-B2A4-7BB682EE3D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96107"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E9917BE1-CAB2-DB92-0059-C0F5217CEA74}"/>
              </a:ext>
            </a:extLst>
          </p:cNvPr>
          <p:cNvSpPr>
            <a:spLocks noGrp="1"/>
          </p:cNvSpPr>
          <p:nvPr>
            <p:ph idx="1"/>
          </p:nvPr>
        </p:nvSpPr>
        <p:spPr>
          <a:xfrm>
            <a:off x="700088" y="2226373"/>
            <a:ext cx="4087065" cy="3935127"/>
          </a:xfrm>
        </p:spPr>
        <p:txBody>
          <a:bodyPr>
            <a:normAutofit/>
          </a:bodyPr>
          <a:lstStyle/>
          <a:p>
            <a:r>
              <a:rPr lang="fr-FR" dirty="0"/>
              <a:t>Excellente capacité de discrimination</a:t>
            </a:r>
          </a:p>
          <a:p>
            <a:r>
              <a:rPr lang="fr-FR" dirty="0"/>
              <a:t>Peu de faux positifs et faux négatifs</a:t>
            </a:r>
          </a:p>
          <a:p>
            <a:r>
              <a:rPr lang="fr-FR" dirty="0"/>
              <a:t>Modèle robuste et fiable</a:t>
            </a:r>
          </a:p>
          <a:p>
            <a:endParaRPr lang="fr-FR" dirty="0"/>
          </a:p>
        </p:txBody>
      </p:sp>
      <p:pic>
        <p:nvPicPr>
          <p:cNvPr id="5" name="Image 4">
            <a:extLst>
              <a:ext uri="{FF2B5EF4-FFF2-40B4-BE49-F238E27FC236}">
                <a16:creationId xmlns:a16="http://schemas.microsoft.com/office/drawing/2014/main" id="{2001E325-92A3-BD2A-6986-BB6AEAC3FEF2}"/>
              </a:ext>
            </a:extLst>
          </p:cNvPr>
          <p:cNvPicPr>
            <a:picLocks noChangeAspect="1"/>
          </p:cNvPicPr>
          <p:nvPr/>
        </p:nvPicPr>
        <p:blipFill>
          <a:blip r:embed="rId3"/>
          <a:stretch>
            <a:fillRect/>
          </a:stretch>
        </p:blipFill>
        <p:spPr>
          <a:xfrm>
            <a:off x="4733953" y="1984917"/>
            <a:ext cx="3372269" cy="3791213"/>
          </a:xfrm>
          <a:prstGeom prst="rect">
            <a:avLst/>
          </a:prstGeom>
        </p:spPr>
      </p:pic>
      <p:pic>
        <p:nvPicPr>
          <p:cNvPr id="4" name="Image 3">
            <a:extLst>
              <a:ext uri="{FF2B5EF4-FFF2-40B4-BE49-F238E27FC236}">
                <a16:creationId xmlns:a16="http://schemas.microsoft.com/office/drawing/2014/main" id="{92D87F85-3802-9772-1101-10B21E284942}"/>
              </a:ext>
            </a:extLst>
          </p:cNvPr>
          <p:cNvPicPr>
            <a:picLocks noChangeAspect="1"/>
          </p:cNvPicPr>
          <p:nvPr/>
        </p:nvPicPr>
        <p:blipFill>
          <a:blip r:embed="rId4"/>
          <a:stretch>
            <a:fillRect/>
          </a:stretch>
        </p:blipFill>
        <p:spPr>
          <a:xfrm>
            <a:off x="8314138" y="1984917"/>
            <a:ext cx="3617667" cy="3935127"/>
          </a:xfrm>
          <a:prstGeom prst="rect">
            <a:avLst/>
          </a:prstGeom>
        </p:spPr>
      </p:pic>
      <p:sp>
        <p:nvSpPr>
          <p:cNvPr id="6" name="Espace réservé du numéro de diapositive 5">
            <a:extLst>
              <a:ext uri="{FF2B5EF4-FFF2-40B4-BE49-F238E27FC236}">
                <a16:creationId xmlns:a16="http://schemas.microsoft.com/office/drawing/2014/main" id="{6B83AB1D-1407-6E71-5481-392B7D3009BA}"/>
              </a:ext>
            </a:extLst>
          </p:cNvPr>
          <p:cNvSpPr>
            <a:spLocks noGrp="1"/>
          </p:cNvSpPr>
          <p:nvPr>
            <p:ph type="sldNum" sz="quarter" idx="12"/>
          </p:nvPr>
        </p:nvSpPr>
        <p:spPr/>
        <p:txBody>
          <a:bodyPr/>
          <a:lstStyle/>
          <a:p>
            <a:fld id="{87E7843D-FF13-4365-9478-9625B70A2705}" type="slidenum">
              <a:rPr lang="en-US" smtClean="0"/>
              <a:t>10</a:t>
            </a:fld>
            <a:endParaRPr lang="en-US"/>
          </a:p>
        </p:txBody>
      </p:sp>
    </p:spTree>
    <p:extLst>
      <p:ext uri="{BB962C8B-B14F-4D97-AF65-F5344CB8AC3E}">
        <p14:creationId xmlns:p14="http://schemas.microsoft.com/office/powerpoint/2010/main" val="582305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37871DD-B340-996F-56DD-F6E5EA22A5D7}"/>
              </a:ext>
            </a:extLst>
          </p:cNvPr>
          <p:cNvSpPr>
            <a:spLocks noGrp="1"/>
          </p:cNvSpPr>
          <p:nvPr>
            <p:ph type="title"/>
          </p:nvPr>
        </p:nvSpPr>
        <p:spPr>
          <a:xfrm>
            <a:off x="704088" y="914400"/>
            <a:ext cx="10780776" cy="1180210"/>
          </a:xfrm>
        </p:spPr>
        <p:txBody>
          <a:bodyPr vert="horz" lIns="91440" tIns="45720" rIns="91440" bIns="45720" rtlCol="0" anchor="t">
            <a:normAutofit/>
          </a:bodyPr>
          <a:lstStyle/>
          <a:p>
            <a:pPr>
              <a:lnSpc>
                <a:spcPct val="90000"/>
              </a:lnSpc>
            </a:pPr>
            <a:r>
              <a:rPr lang="en-US" sz="3100" b="1"/>
              <a:t>Comparaison des modèles de classification testés</a:t>
            </a:r>
            <a:br>
              <a:rPr lang="en-US" sz="3100"/>
            </a:br>
            <a:endParaRPr lang="en-US" sz="3100"/>
          </a:p>
        </p:txBody>
      </p:sp>
      <p:cxnSp>
        <p:nvCxnSpPr>
          <p:cNvPr id="51" name="Straight Connector 50">
            <a:extLst>
              <a:ext uri="{FF2B5EF4-FFF2-40B4-BE49-F238E27FC236}">
                <a16:creationId xmlns:a16="http://schemas.microsoft.com/office/drawing/2014/main" id="{4E495065-8864-87FB-2BCC-254769963E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ZoneTexte 8">
            <a:extLst>
              <a:ext uri="{FF2B5EF4-FFF2-40B4-BE49-F238E27FC236}">
                <a16:creationId xmlns:a16="http://schemas.microsoft.com/office/drawing/2014/main" id="{4437A33B-195C-5866-0283-46A9B350B961}"/>
              </a:ext>
            </a:extLst>
          </p:cNvPr>
          <p:cNvSpPr txBox="1"/>
          <p:nvPr/>
        </p:nvSpPr>
        <p:spPr>
          <a:xfrm>
            <a:off x="6664960" y="2346960"/>
            <a:ext cx="4819903" cy="3775456"/>
          </a:xfrm>
          <a:prstGeom prst="rect">
            <a:avLst/>
          </a:prstGeom>
        </p:spPr>
        <p:txBody>
          <a:bodyPr vert="horz" lIns="91440" tIns="45720" rIns="91440" bIns="45720" rtlCol="0">
            <a:normAutofit/>
          </a:bodyPr>
          <a:lstStyle/>
          <a:p>
            <a:pPr indent="-228600">
              <a:lnSpc>
                <a:spcPct val="110000"/>
              </a:lnSpc>
              <a:spcAft>
                <a:spcPts val="600"/>
              </a:spcAft>
              <a:buFont typeface="Arial" panose="020B0604020202020204" pitchFamily="34" charset="0"/>
              <a:buChar char="•"/>
            </a:pPr>
            <a:r>
              <a:rPr lang="en-US" dirty="0"/>
              <a:t>Les trois </a:t>
            </a:r>
            <a:r>
              <a:rPr lang="en-US"/>
              <a:t>modèles</a:t>
            </a:r>
            <a:r>
              <a:rPr lang="en-US" dirty="0"/>
              <a:t> </a:t>
            </a:r>
            <a:r>
              <a:rPr lang="en-US"/>
              <a:t>présentent</a:t>
            </a:r>
            <a:r>
              <a:rPr lang="en-US" dirty="0"/>
              <a:t> des performances </a:t>
            </a:r>
            <a:r>
              <a:rPr lang="en-US"/>
              <a:t>élevées</a:t>
            </a:r>
            <a:r>
              <a:rPr lang="en-US" dirty="0"/>
              <a:t> et comparables.</a:t>
            </a:r>
          </a:p>
          <a:p>
            <a:pPr indent="-228600">
              <a:lnSpc>
                <a:spcPct val="110000"/>
              </a:lnSpc>
              <a:spcAft>
                <a:spcPts val="600"/>
              </a:spcAft>
              <a:buFont typeface="Arial" panose="020B0604020202020204" pitchFamily="34" charset="0"/>
              <a:buChar char="•"/>
            </a:pPr>
            <a:r>
              <a:rPr lang="en-US" dirty="0"/>
              <a:t>La </a:t>
            </a:r>
            <a:r>
              <a:rPr lang="en-US"/>
              <a:t>régression</a:t>
            </a:r>
            <a:r>
              <a:rPr lang="en-US" dirty="0"/>
              <a:t> </a:t>
            </a:r>
            <a:r>
              <a:rPr lang="en-US"/>
              <a:t>logistique</a:t>
            </a:r>
            <a:r>
              <a:rPr lang="en-US" dirty="0"/>
              <a:t> </a:t>
            </a:r>
            <a:r>
              <a:rPr lang="en-US"/>
              <a:t>offre</a:t>
            </a:r>
            <a:r>
              <a:rPr lang="en-US" dirty="0"/>
              <a:t> un </a:t>
            </a:r>
            <a:r>
              <a:rPr lang="en-US" b="1" dirty="0"/>
              <a:t>excellent </a:t>
            </a:r>
            <a:r>
              <a:rPr lang="en-US" b="1"/>
              <a:t>compromis</a:t>
            </a:r>
            <a:r>
              <a:rPr lang="en-US" dirty="0"/>
              <a:t> entre performance, </a:t>
            </a:r>
            <a:r>
              <a:rPr lang="en-US"/>
              <a:t>lisibilité</a:t>
            </a:r>
            <a:r>
              <a:rPr lang="en-US" dirty="0"/>
              <a:t> des </a:t>
            </a:r>
            <a:r>
              <a:rPr lang="en-US"/>
              <a:t>résultats</a:t>
            </a:r>
            <a:r>
              <a:rPr lang="en-US" dirty="0"/>
              <a:t> et </a:t>
            </a:r>
            <a:r>
              <a:rPr lang="en-US"/>
              <a:t>facilité</a:t>
            </a:r>
            <a:r>
              <a:rPr lang="en-US" dirty="0"/>
              <a:t> de mise </a:t>
            </a:r>
            <a:r>
              <a:rPr lang="en-US"/>
              <a:t>en</a:t>
            </a:r>
            <a:r>
              <a:rPr lang="en-US" dirty="0"/>
              <a:t> production dans un </a:t>
            </a:r>
            <a:r>
              <a:rPr lang="en-US"/>
              <a:t>contexte</a:t>
            </a:r>
            <a:r>
              <a:rPr lang="en-US" dirty="0"/>
              <a:t> </a:t>
            </a:r>
            <a:r>
              <a:rPr lang="en-US"/>
              <a:t>institutionnel</a:t>
            </a:r>
            <a:r>
              <a:rPr lang="en-US" dirty="0"/>
              <a:t>.</a:t>
            </a:r>
          </a:p>
          <a:p>
            <a:pPr indent="-228600">
              <a:lnSpc>
                <a:spcPct val="110000"/>
              </a:lnSpc>
              <a:spcAft>
                <a:spcPts val="600"/>
              </a:spcAft>
              <a:buFont typeface="Arial" panose="020B0604020202020204" pitchFamily="34" charset="0"/>
              <a:buChar char="•"/>
            </a:pPr>
            <a:endParaRPr lang="en-US" dirty="0"/>
          </a:p>
        </p:txBody>
      </p:sp>
      <p:sp>
        <p:nvSpPr>
          <p:cNvPr id="4" name="Espace réservé du numéro de diapositive 3">
            <a:extLst>
              <a:ext uri="{FF2B5EF4-FFF2-40B4-BE49-F238E27FC236}">
                <a16:creationId xmlns:a16="http://schemas.microsoft.com/office/drawing/2014/main" id="{68FB25FA-B91F-FD58-8683-F5B5022440D4}"/>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87E7843D-FF13-4365-9478-9625B70A2705}" type="slidenum">
              <a:rPr lang="en-US" smtClean="0"/>
              <a:pPr>
                <a:lnSpc>
                  <a:spcPct val="90000"/>
                </a:lnSpc>
                <a:spcAft>
                  <a:spcPts val="600"/>
                </a:spcAft>
              </a:pPr>
              <a:t>11</a:t>
            </a:fld>
            <a:endParaRPr lang="en-US"/>
          </a:p>
        </p:txBody>
      </p:sp>
      <p:graphicFrame>
        <p:nvGraphicFramePr>
          <p:cNvPr id="8" name="Espace réservé du contenu 7">
            <a:extLst>
              <a:ext uri="{FF2B5EF4-FFF2-40B4-BE49-F238E27FC236}">
                <a16:creationId xmlns:a16="http://schemas.microsoft.com/office/drawing/2014/main" id="{88B876BF-821C-412C-7227-35BA67CE7B0B}"/>
              </a:ext>
            </a:extLst>
          </p:cNvPr>
          <p:cNvGraphicFramePr>
            <a:graphicFrameLocks noGrp="1"/>
          </p:cNvGraphicFramePr>
          <p:nvPr>
            <p:ph idx="1"/>
            <p:extLst>
              <p:ext uri="{D42A27DB-BD31-4B8C-83A1-F6EECF244321}">
                <p14:modId xmlns:p14="http://schemas.microsoft.com/office/powerpoint/2010/main" val="3038818933"/>
              </p:ext>
            </p:extLst>
          </p:nvPr>
        </p:nvGraphicFramePr>
        <p:xfrm>
          <a:off x="800098" y="3286509"/>
          <a:ext cx="5549904" cy="1876670"/>
        </p:xfrm>
        <a:graphic>
          <a:graphicData uri="http://schemas.openxmlformats.org/drawingml/2006/table">
            <a:tbl>
              <a:tblPr firstRow="1" bandRow="1">
                <a:noFill/>
                <a:tableStyleId>{8799B23B-EC83-4686-B30A-512413B5E67A}</a:tableStyleId>
              </a:tblPr>
              <a:tblGrid>
                <a:gridCol w="1014503">
                  <a:extLst>
                    <a:ext uri="{9D8B030D-6E8A-4147-A177-3AD203B41FA5}">
                      <a16:colId xmlns:a16="http://schemas.microsoft.com/office/drawing/2014/main" val="789066118"/>
                    </a:ext>
                  </a:extLst>
                </a:gridCol>
                <a:gridCol w="936724">
                  <a:extLst>
                    <a:ext uri="{9D8B030D-6E8A-4147-A177-3AD203B41FA5}">
                      <a16:colId xmlns:a16="http://schemas.microsoft.com/office/drawing/2014/main" val="1091950072"/>
                    </a:ext>
                  </a:extLst>
                </a:gridCol>
                <a:gridCol w="660830">
                  <a:extLst>
                    <a:ext uri="{9D8B030D-6E8A-4147-A177-3AD203B41FA5}">
                      <a16:colId xmlns:a16="http://schemas.microsoft.com/office/drawing/2014/main" val="1689746428"/>
                    </a:ext>
                  </a:extLst>
                </a:gridCol>
                <a:gridCol w="807582">
                  <a:extLst>
                    <a:ext uri="{9D8B030D-6E8A-4147-A177-3AD203B41FA5}">
                      <a16:colId xmlns:a16="http://schemas.microsoft.com/office/drawing/2014/main" val="446754127"/>
                    </a:ext>
                  </a:extLst>
                </a:gridCol>
                <a:gridCol w="845738">
                  <a:extLst>
                    <a:ext uri="{9D8B030D-6E8A-4147-A177-3AD203B41FA5}">
                      <a16:colId xmlns:a16="http://schemas.microsoft.com/office/drawing/2014/main" val="1455145352"/>
                    </a:ext>
                  </a:extLst>
                </a:gridCol>
                <a:gridCol w="1284527">
                  <a:extLst>
                    <a:ext uri="{9D8B030D-6E8A-4147-A177-3AD203B41FA5}">
                      <a16:colId xmlns:a16="http://schemas.microsoft.com/office/drawing/2014/main" val="3034726052"/>
                    </a:ext>
                  </a:extLst>
                </a:gridCol>
              </a:tblGrid>
              <a:tr h="511432">
                <a:tc>
                  <a:txBody>
                    <a:bodyPr/>
                    <a:lstStyle/>
                    <a:p>
                      <a:pPr>
                        <a:buNone/>
                      </a:pPr>
                      <a:r>
                        <a:rPr lang="fr-FR" sz="1100" b="1">
                          <a:solidFill>
                            <a:schemeClr val="tx1">
                              <a:lumMod val="75000"/>
                              <a:lumOff val="25000"/>
                            </a:schemeClr>
                          </a:solidFill>
                        </a:rPr>
                        <a:t>Modèle</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buNone/>
                      </a:pPr>
                      <a:r>
                        <a:rPr lang="fr-FR" sz="1100" b="1">
                          <a:solidFill>
                            <a:schemeClr val="tx1">
                              <a:lumMod val="75000"/>
                              <a:lumOff val="25000"/>
                            </a:schemeClr>
                          </a:solidFill>
                        </a:rPr>
                        <a:t>Accuracy</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buNone/>
                      </a:pPr>
                      <a:r>
                        <a:rPr lang="fr-FR" sz="1100" b="1">
                          <a:solidFill>
                            <a:schemeClr val="tx1">
                              <a:lumMod val="75000"/>
                              <a:lumOff val="25000"/>
                            </a:schemeClr>
                          </a:solidFill>
                        </a:rPr>
                        <a:t>AUC</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buNone/>
                      </a:pPr>
                      <a:r>
                        <a:rPr lang="fr-FR" sz="1100" b="1">
                          <a:solidFill>
                            <a:schemeClr val="tx1">
                              <a:lumMod val="75000"/>
                              <a:lumOff val="25000"/>
                            </a:schemeClr>
                          </a:solidFill>
                        </a:rPr>
                        <a:t>Faux positifs</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buNone/>
                      </a:pPr>
                      <a:r>
                        <a:rPr lang="fr-FR" sz="1100" b="1">
                          <a:solidFill>
                            <a:schemeClr val="tx1">
                              <a:lumMod val="75000"/>
                              <a:lumOff val="25000"/>
                            </a:schemeClr>
                          </a:solidFill>
                        </a:rPr>
                        <a:t>Faux négatifs</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pPr>
                        <a:buNone/>
                      </a:pPr>
                      <a:r>
                        <a:rPr lang="fr-FR" sz="1100" b="1">
                          <a:solidFill>
                            <a:schemeClr val="tx1">
                              <a:lumMod val="75000"/>
                              <a:lumOff val="25000"/>
                            </a:schemeClr>
                          </a:solidFill>
                        </a:rPr>
                        <a:t>Interprétabilité</a:t>
                      </a:r>
                    </a:p>
                  </a:txBody>
                  <a:tcPr marL="139503" marR="63166" marT="69751" marB="69751"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2249835562"/>
                  </a:ext>
                </a:extLst>
              </a:tr>
              <a:tr h="511432">
                <a:tc>
                  <a:txBody>
                    <a:bodyPr/>
                    <a:lstStyle/>
                    <a:p>
                      <a:pPr>
                        <a:buNone/>
                      </a:pPr>
                      <a:r>
                        <a:rPr lang="fr-FR" sz="1100">
                          <a:solidFill>
                            <a:schemeClr val="tx1">
                              <a:lumMod val="75000"/>
                              <a:lumOff val="25000"/>
                            </a:schemeClr>
                          </a:solidFill>
                        </a:rPr>
                        <a:t>Régression logistique</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97 %</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b="1">
                          <a:solidFill>
                            <a:schemeClr val="tx1">
                              <a:lumMod val="75000"/>
                              <a:lumOff val="25000"/>
                            </a:schemeClr>
                          </a:solidFill>
                        </a:rPr>
                        <a:t>0,994</a:t>
                      </a:r>
                      <a:endParaRPr lang="fr-FR" sz="1100">
                        <a:solidFill>
                          <a:schemeClr val="tx1">
                            <a:lumMod val="75000"/>
                            <a:lumOff val="25000"/>
                          </a:schemeClr>
                        </a:solidFill>
                      </a:endParaRP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8</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b="1">
                          <a:solidFill>
                            <a:schemeClr val="tx1">
                              <a:lumMod val="75000"/>
                              <a:lumOff val="25000"/>
                            </a:schemeClr>
                          </a:solidFill>
                        </a:rPr>
                        <a:t>2</a:t>
                      </a:r>
                      <a:endParaRPr lang="fr-FR" sz="1100">
                        <a:solidFill>
                          <a:schemeClr val="tx1">
                            <a:lumMod val="75000"/>
                            <a:lumOff val="25000"/>
                          </a:schemeClr>
                        </a:solidFill>
                      </a:endParaRP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Forte</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3661442577"/>
                  </a:ext>
                </a:extLst>
              </a:tr>
              <a:tr h="342374">
                <a:tc>
                  <a:txBody>
                    <a:bodyPr/>
                    <a:lstStyle/>
                    <a:p>
                      <a:pPr>
                        <a:buNone/>
                      </a:pPr>
                      <a:r>
                        <a:rPr lang="fr-FR" sz="1100">
                          <a:solidFill>
                            <a:schemeClr val="tx1">
                              <a:lumMod val="75000"/>
                              <a:lumOff val="25000"/>
                            </a:schemeClr>
                          </a:solidFill>
                        </a:rPr>
                        <a:t>KNN (k=5)</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buNone/>
                      </a:pPr>
                      <a:r>
                        <a:rPr lang="fr-FR" sz="1100">
                          <a:solidFill>
                            <a:schemeClr val="tx1">
                              <a:lumMod val="75000"/>
                              <a:lumOff val="25000"/>
                            </a:schemeClr>
                          </a:solidFill>
                        </a:rPr>
                        <a:t>97 %</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buNone/>
                      </a:pPr>
                      <a:r>
                        <a:rPr lang="fr-FR" sz="1100">
                          <a:solidFill>
                            <a:schemeClr val="tx1">
                              <a:lumMod val="75000"/>
                              <a:lumOff val="25000"/>
                            </a:schemeClr>
                          </a:solidFill>
                        </a:rPr>
                        <a:t>~0,99</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buNone/>
                      </a:pPr>
                      <a:r>
                        <a:rPr lang="fr-FR" sz="1100">
                          <a:solidFill>
                            <a:schemeClr val="tx1">
                              <a:lumMod val="75000"/>
                              <a:lumOff val="25000"/>
                            </a:schemeClr>
                          </a:solidFill>
                        </a:rPr>
                        <a:t>9</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buNone/>
                      </a:pPr>
                      <a:r>
                        <a:rPr lang="fr-FR" sz="1100">
                          <a:solidFill>
                            <a:schemeClr val="tx1">
                              <a:lumMod val="75000"/>
                              <a:lumOff val="25000"/>
                            </a:schemeClr>
                          </a:solidFill>
                        </a:rPr>
                        <a:t>4</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tc>
                  <a:txBody>
                    <a:bodyPr/>
                    <a:lstStyle/>
                    <a:p>
                      <a:pPr>
                        <a:buNone/>
                      </a:pPr>
                      <a:r>
                        <a:rPr lang="fr-FR" sz="1100">
                          <a:solidFill>
                            <a:schemeClr val="tx1">
                              <a:lumMod val="75000"/>
                              <a:lumOff val="25000"/>
                            </a:schemeClr>
                          </a:solidFill>
                        </a:rPr>
                        <a:t>Moyenne</a:t>
                      </a:r>
                    </a:p>
                  </a:txBody>
                  <a:tcPr marL="139503" marR="63166" marT="69751" marB="69751" anchor="ctr">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lnB>
                    <a:noFill/>
                  </a:tcPr>
                </a:tc>
                <a:extLst>
                  <a:ext uri="{0D108BD9-81ED-4DB2-BD59-A6C34878D82A}">
                    <a16:rowId xmlns:a16="http://schemas.microsoft.com/office/drawing/2014/main" val="1597322894"/>
                  </a:ext>
                </a:extLst>
              </a:tr>
              <a:tr h="511432">
                <a:tc>
                  <a:txBody>
                    <a:bodyPr/>
                    <a:lstStyle/>
                    <a:p>
                      <a:pPr>
                        <a:buNone/>
                      </a:pPr>
                      <a:r>
                        <a:rPr lang="fr-FR" sz="1100">
                          <a:solidFill>
                            <a:schemeClr val="tx1">
                              <a:lumMod val="75000"/>
                              <a:lumOff val="25000"/>
                            </a:schemeClr>
                          </a:solidFill>
                        </a:rPr>
                        <a:t>Random Forest</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b="1">
                          <a:solidFill>
                            <a:schemeClr val="tx1">
                              <a:lumMod val="75000"/>
                              <a:lumOff val="25000"/>
                            </a:schemeClr>
                          </a:solidFill>
                        </a:rPr>
                        <a:t>98 %</a:t>
                      </a:r>
                      <a:endParaRPr lang="fr-FR" sz="1100">
                        <a:solidFill>
                          <a:schemeClr val="tx1">
                            <a:lumMod val="75000"/>
                            <a:lumOff val="25000"/>
                          </a:schemeClr>
                        </a:solidFill>
                      </a:endParaRP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~0,99</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8</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b="1">
                          <a:solidFill>
                            <a:schemeClr val="tx1">
                              <a:lumMod val="75000"/>
                              <a:lumOff val="25000"/>
                            </a:schemeClr>
                          </a:solidFill>
                        </a:rPr>
                        <a:t>1</a:t>
                      </a:r>
                      <a:endParaRPr lang="fr-FR" sz="1100">
                        <a:solidFill>
                          <a:schemeClr val="tx1">
                            <a:lumMod val="75000"/>
                            <a:lumOff val="25000"/>
                          </a:schemeClr>
                        </a:solidFill>
                      </a:endParaRP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pPr>
                        <a:buNone/>
                      </a:pPr>
                      <a:r>
                        <a:rPr lang="fr-FR" sz="1100">
                          <a:solidFill>
                            <a:schemeClr val="tx1">
                              <a:lumMod val="75000"/>
                              <a:lumOff val="25000"/>
                            </a:schemeClr>
                          </a:solidFill>
                        </a:rPr>
                        <a:t>Faible</a:t>
                      </a:r>
                    </a:p>
                  </a:txBody>
                  <a:tcPr marL="139503" marR="63166" marT="69751" marB="69751" anchor="ctr">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4264000150"/>
                  </a:ext>
                </a:extLst>
              </a:tr>
            </a:tbl>
          </a:graphicData>
        </a:graphic>
      </p:graphicFrame>
    </p:spTree>
    <p:extLst>
      <p:ext uri="{BB962C8B-B14F-4D97-AF65-F5344CB8AC3E}">
        <p14:creationId xmlns:p14="http://schemas.microsoft.com/office/powerpoint/2010/main" val="2618923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7F557C3-D40D-2534-1C3A-C7D2C03936D8}"/>
              </a:ext>
            </a:extLst>
          </p:cNvPr>
          <p:cNvSpPr>
            <a:spLocks noGrp="1"/>
          </p:cNvSpPr>
          <p:nvPr>
            <p:ph type="title"/>
          </p:nvPr>
        </p:nvSpPr>
        <p:spPr>
          <a:xfrm>
            <a:off x="704088" y="914400"/>
            <a:ext cx="3799763" cy="1473200"/>
          </a:xfrm>
        </p:spPr>
        <p:txBody>
          <a:bodyPr>
            <a:normAutofit/>
          </a:bodyPr>
          <a:lstStyle/>
          <a:p>
            <a:pPr>
              <a:lnSpc>
                <a:spcPct val="90000"/>
              </a:lnSpc>
            </a:pPr>
            <a:r>
              <a:rPr lang="fr-FR" sz="2500" b="1"/>
              <a:t>K-means : exploration non supervisée des billets</a:t>
            </a:r>
            <a:endParaRPr lang="fr-FR" sz="2500"/>
          </a:p>
        </p:txBody>
      </p:sp>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E6337CFE-0554-2395-158F-BF122069B23A}"/>
              </a:ext>
            </a:extLst>
          </p:cNvPr>
          <p:cNvSpPr>
            <a:spLocks noGrp="1"/>
          </p:cNvSpPr>
          <p:nvPr>
            <p:ph idx="1"/>
          </p:nvPr>
        </p:nvSpPr>
        <p:spPr>
          <a:xfrm>
            <a:off x="704088" y="2387600"/>
            <a:ext cx="3799763" cy="3767328"/>
          </a:xfrm>
        </p:spPr>
        <p:txBody>
          <a:bodyPr>
            <a:normAutofit/>
          </a:bodyPr>
          <a:lstStyle/>
          <a:p>
            <a:r>
              <a:rPr lang="fr-FR" dirty="0"/>
              <a:t>Approche non supervisée (sans la variable cible)</a:t>
            </a:r>
          </a:p>
          <a:p>
            <a:r>
              <a:rPr lang="fr-FR" dirty="0"/>
              <a:t>Regroupement automatique des billets en 2 clusters</a:t>
            </a:r>
          </a:p>
          <a:p>
            <a:r>
              <a:rPr lang="fr-FR" dirty="0"/>
              <a:t>Objectif : observer une séparation naturelle des données</a:t>
            </a:r>
          </a:p>
          <a:p>
            <a:pPr marL="0" indent="0">
              <a:buNone/>
            </a:pPr>
            <a:endParaRPr lang="fr-FR" dirty="0"/>
          </a:p>
        </p:txBody>
      </p:sp>
      <p:pic>
        <p:nvPicPr>
          <p:cNvPr id="4" name="Image 3" descr="Une image contenant capture d’écran, texte, diagramme, Caractère coloré&#10;&#10;Le contenu généré par l’IA peut être incorrect.">
            <a:extLst>
              <a:ext uri="{FF2B5EF4-FFF2-40B4-BE49-F238E27FC236}">
                <a16:creationId xmlns:a16="http://schemas.microsoft.com/office/drawing/2014/main" id="{54135421-F02D-2AE3-0E0F-875ECEBF4CE7}"/>
              </a:ext>
            </a:extLst>
          </p:cNvPr>
          <p:cNvPicPr>
            <a:picLocks noChangeAspect="1"/>
          </p:cNvPicPr>
          <p:nvPr/>
        </p:nvPicPr>
        <p:blipFill>
          <a:blip r:embed="rId3"/>
          <a:srcRect t="9993" r="2" b="1943"/>
          <a:stretch>
            <a:fillRect/>
          </a:stretch>
        </p:blipFill>
        <p:spPr>
          <a:xfrm>
            <a:off x="4981575" y="735286"/>
            <a:ext cx="6495042" cy="5419642"/>
          </a:xfrm>
          <a:prstGeom prst="rect">
            <a:avLst/>
          </a:prstGeom>
        </p:spPr>
      </p:pic>
      <p:sp>
        <p:nvSpPr>
          <p:cNvPr id="5" name="Espace réservé du numéro de diapositive 4">
            <a:extLst>
              <a:ext uri="{FF2B5EF4-FFF2-40B4-BE49-F238E27FC236}">
                <a16:creationId xmlns:a16="http://schemas.microsoft.com/office/drawing/2014/main" id="{10AABC52-96FC-1982-8C2A-135C93862924}"/>
              </a:ext>
            </a:extLst>
          </p:cNvPr>
          <p:cNvSpPr>
            <a:spLocks noGrp="1"/>
          </p:cNvSpPr>
          <p:nvPr>
            <p:ph type="sldNum" sz="quarter" idx="12"/>
          </p:nvPr>
        </p:nvSpPr>
        <p:spPr/>
        <p:txBody>
          <a:bodyPr/>
          <a:lstStyle/>
          <a:p>
            <a:fld id="{87E7843D-FF13-4365-9478-9625B70A2705}" type="slidenum">
              <a:rPr lang="en-US" smtClean="0"/>
              <a:t>12</a:t>
            </a:fld>
            <a:endParaRPr lang="en-US"/>
          </a:p>
        </p:txBody>
      </p:sp>
    </p:spTree>
    <p:extLst>
      <p:ext uri="{BB962C8B-B14F-4D97-AF65-F5344CB8AC3E}">
        <p14:creationId xmlns:p14="http://schemas.microsoft.com/office/powerpoint/2010/main" val="194423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A3F6503-60E2-1133-4541-6962FEC6DEC5}"/>
              </a:ext>
            </a:extLst>
          </p:cNvPr>
          <p:cNvSpPr>
            <a:spLocks noGrp="1"/>
          </p:cNvSpPr>
          <p:nvPr>
            <p:ph type="title"/>
          </p:nvPr>
        </p:nvSpPr>
        <p:spPr>
          <a:xfrm>
            <a:off x="704088" y="914400"/>
            <a:ext cx="3660776" cy="4404064"/>
          </a:xfrm>
        </p:spPr>
        <p:txBody>
          <a:bodyPr>
            <a:normAutofit/>
          </a:bodyPr>
          <a:lstStyle/>
          <a:p>
            <a:r>
              <a:rPr lang="fr-FR" sz="3400" b="1"/>
              <a:t>K-</a:t>
            </a:r>
            <a:r>
              <a:rPr lang="fr-FR" sz="3400" b="1" err="1"/>
              <a:t>means</a:t>
            </a:r>
            <a:r>
              <a:rPr lang="fr-FR" sz="3400" b="1"/>
              <a:t> : enseignements et limites</a:t>
            </a:r>
            <a:endParaRPr lang="fr-FR" sz="3400"/>
          </a:p>
        </p:txBody>
      </p:sp>
      <p:cxnSp>
        <p:nvCxnSpPr>
          <p:cNvPr id="16" name="Straight Connector 10">
            <a:extLst>
              <a:ext uri="{FF2B5EF4-FFF2-40B4-BE49-F238E27FC236}">
                <a16:creationId xmlns:a16="http://schemas.microsoft.com/office/drawing/2014/main" id="{B75B4F83-6FDB-4998-8E11-31CE6E7040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2">
            <a:extLst>
              <a:ext uri="{FF2B5EF4-FFF2-40B4-BE49-F238E27FC236}">
                <a16:creationId xmlns:a16="http://schemas.microsoft.com/office/drawing/2014/main" id="{B0794B99-5B9D-4B94-9505-1EDED76CD6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8" name="Espace réservé du contenu 2">
            <a:extLst>
              <a:ext uri="{FF2B5EF4-FFF2-40B4-BE49-F238E27FC236}">
                <a16:creationId xmlns:a16="http://schemas.microsoft.com/office/drawing/2014/main" id="{8E631C4B-CF1E-5928-63A8-E592C94D22E8}"/>
              </a:ext>
            </a:extLst>
          </p:cNvPr>
          <p:cNvGraphicFramePr>
            <a:graphicFrameLocks noGrp="1"/>
          </p:cNvGraphicFramePr>
          <p:nvPr>
            <p:ph idx="1"/>
            <p:extLst>
              <p:ext uri="{D42A27DB-BD31-4B8C-83A1-F6EECF244321}">
                <p14:modId xmlns:p14="http://schemas.microsoft.com/office/powerpoint/2010/main" val="2650532039"/>
              </p:ext>
            </p:extLst>
          </p:nvPr>
        </p:nvGraphicFramePr>
        <p:xfrm>
          <a:off x="4876800" y="1066801"/>
          <a:ext cx="6581776" cy="4724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E70CB33A-E240-6CB5-A0B4-291BC85E8926}"/>
              </a:ext>
            </a:extLst>
          </p:cNvPr>
          <p:cNvSpPr>
            <a:spLocks noGrp="1"/>
          </p:cNvSpPr>
          <p:nvPr>
            <p:ph type="sldNum" sz="quarter" idx="12"/>
          </p:nvPr>
        </p:nvSpPr>
        <p:spPr/>
        <p:txBody>
          <a:bodyPr/>
          <a:lstStyle/>
          <a:p>
            <a:fld id="{87E7843D-FF13-4365-9478-9625B70A2705}" type="slidenum">
              <a:rPr lang="en-US" smtClean="0"/>
              <a:t>13</a:t>
            </a:fld>
            <a:endParaRPr lang="en-US"/>
          </a:p>
        </p:txBody>
      </p:sp>
    </p:spTree>
    <p:extLst>
      <p:ext uri="{BB962C8B-B14F-4D97-AF65-F5344CB8AC3E}">
        <p14:creationId xmlns:p14="http://schemas.microsoft.com/office/powerpoint/2010/main" val="2731596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3FBD2CB-786C-197E-0566-4FE8AE1B8977}"/>
              </a:ext>
            </a:extLst>
          </p:cNvPr>
          <p:cNvSpPr>
            <a:spLocks noGrp="1"/>
          </p:cNvSpPr>
          <p:nvPr>
            <p:ph type="title"/>
          </p:nvPr>
        </p:nvSpPr>
        <p:spPr>
          <a:xfrm>
            <a:off x="704088" y="914400"/>
            <a:ext cx="3914776" cy="3977269"/>
          </a:xfrm>
        </p:spPr>
        <p:txBody>
          <a:bodyPr>
            <a:normAutofit/>
          </a:bodyPr>
          <a:lstStyle/>
          <a:p>
            <a:r>
              <a:rPr lang="fr-FR" b="1" dirty="0"/>
              <a:t>Choix du modèle final : régression logistique</a:t>
            </a:r>
            <a:br>
              <a:rPr lang="fr-FR" dirty="0"/>
            </a:br>
            <a:endParaRPr lang="fr-FR" dirty="0"/>
          </a:p>
        </p:txBody>
      </p:sp>
      <p:cxnSp>
        <p:nvCxnSpPr>
          <p:cNvPr id="11" name="Straight Connector 10">
            <a:extLst>
              <a:ext uri="{FF2B5EF4-FFF2-40B4-BE49-F238E27FC236}">
                <a16:creationId xmlns:a16="http://schemas.microsoft.com/office/drawing/2014/main" id="{4BFD5B9F-5FB6-467D-83D5-DF82F190735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524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Espace réservé du contenu 2">
            <a:extLst>
              <a:ext uri="{FF2B5EF4-FFF2-40B4-BE49-F238E27FC236}">
                <a16:creationId xmlns:a16="http://schemas.microsoft.com/office/drawing/2014/main" id="{FEF8CA21-B3C5-929F-C0B7-41E933C86DC6}"/>
              </a:ext>
            </a:extLst>
          </p:cNvPr>
          <p:cNvGraphicFramePr>
            <a:graphicFrameLocks noGrp="1"/>
          </p:cNvGraphicFramePr>
          <p:nvPr>
            <p:ph idx="1"/>
            <p:extLst>
              <p:ext uri="{D42A27DB-BD31-4B8C-83A1-F6EECF244321}">
                <p14:modId xmlns:p14="http://schemas.microsoft.com/office/powerpoint/2010/main" val="1986227364"/>
              </p:ext>
            </p:extLst>
          </p:nvPr>
        </p:nvGraphicFramePr>
        <p:xfrm>
          <a:off x="5219952" y="723900"/>
          <a:ext cx="6171948" cy="5499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414AAF51-3256-821E-070D-15B3A91B14EF}"/>
              </a:ext>
            </a:extLst>
          </p:cNvPr>
          <p:cNvSpPr>
            <a:spLocks noGrp="1"/>
          </p:cNvSpPr>
          <p:nvPr>
            <p:ph type="sldNum" sz="quarter" idx="12"/>
          </p:nvPr>
        </p:nvSpPr>
        <p:spPr/>
        <p:txBody>
          <a:bodyPr/>
          <a:lstStyle/>
          <a:p>
            <a:fld id="{87E7843D-FF13-4365-9478-9625B70A2705}" type="slidenum">
              <a:rPr lang="en-US" smtClean="0"/>
              <a:t>14</a:t>
            </a:fld>
            <a:endParaRPr lang="en-US"/>
          </a:p>
        </p:txBody>
      </p:sp>
    </p:spTree>
    <p:extLst>
      <p:ext uri="{BB962C8B-B14F-4D97-AF65-F5344CB8AC3E}">
        <p14:creationId xmlns:p14="http://schemas.microsoft.com/office/powerpoint/2010/main" val="3679923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64448F8-0730-F3F8-F5AC-8D5A57EC683E}"/>
              </a:ext>
            </a:extLst>
          </p:cNvPr>
          <p:cNvSpPr>
            <a:spLocks noGrp="1"/>
          </p:cNvSpPr>
          <p:nvPr>
            <p:ph type="title"/>
          </p:nvPr>
        </p:nvSpPr>
        <p:spPr>
          <a:xfrm>
            <a:off x="704088" y="914400"/>
            <a:ext cx="10687812" cy="798194"/>
          </a:xfrm>
        </p:spPr>
        <p:txBody>
          <a:bodyPr>
            <a:normAutofit/>
          </a:bodyPr>
          <a:lstStyle/>
          <a:p>
            <a:pPr>
              <a:lnSpc>
                <a:spcPct val="90000"/>
              </a:lnSpc>
            </a:pPr>
            <a:r>
              <a:rPr lang="fr-FR" sz="3400" b="1"/>
              <a:t>Mise en production : application de prédiction</a:t>
            </a:r>
            <a:endParaRPr lang="fr-FR" sz="3400"/>
          </a:p>
        </p:txBody>
      </p:sp>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Image 3" descr="Une image contenant texte, capture d’écran, Police, nombre&#10;&#10;Le contenu généré par l’IA peut être incorrect.">
            <a:extLst>
              <a:ext uri="{FF2B5EF4-FFF2-40B4-BE49-F238E27FC236}">
                <a16:creationId xmlns:a16="http://schemas.microsoft.com/office/drawing/2014/main" id="{F762B84F-E5A9-ABD8-459E-D8C231F92E51}"/>
              </a:ext>
            </a:extLst>
          </p:cNvPr>
          <p:cNvPicPr>
            <a:picLocks noChangeAspect="1"/>
          </p:cNvPicPr>
          <p:nvPr/>
        </p:nvPicPr>
        <p:blipFill>
          <a:blip r:embed="rId3"/>
          <a:stretch>
            <a:fillRect/>
          </a:stretch>
        </p:blipFill>
        <p:spPr>
          <a:xfrm>
            <a:off x="800100" y="2233081"/>
            <a:ext cx="6072188" cy="3775982"/>
          </a:xfrm>
          <a:prstGeom prst="rect">
            <a:avLst/>
          </a:prstGeom>
        </p:spPr>
      </p:pic>
      <p:sp>
        <p:nvSpPr>
          <p:cNvPr id="3" name="Espace réservé du contenu 2">
            <a:extLst>
              <a:ext uri="{FF2B5EF4-FFF2-40B4-BE49-F238E27FC236}">
                <a16:creationId xmlns:a16="http://schemas.microsoft.com/office/drawing/2014/main" id="{F85C1665-A8EC-A8B4-B27D-B7822785E28B}"/>
              </a:ext>
            </a:extLst>
          </p:cNvPr>
          <p:cNvSpPr>
            <a:spLocks noGrp="1"/>
          </p:cNvSpPr>
          <p:nvPr>
            <p:ph idx="1"/>
          </p:nvPr>
        </p:nvSpPr>
        <p:spPr>
          <a:xfrm>
            <a:off x="7200900" y="1849121"/>
            <a:ext cx="4191001" cy="4139626"/>
          </a:xfrm>
        </p:spPr>
        <p:txBody>
          <a:bodyPr anchor="b">
            <a:normAutofit/>
          </a:bodyPr>
          <a:lstStyle/>
          <a:p>
            <a:r>
              <a:rPr lang="fr-FR" dirty="0"/>
              <a:t>Notebook dédié à l’application finale</a:t>
            </a:r>
          </a:p>
          <a:p>
            <a:r>
              <a:rPr lang="fr-FR" dirty="0"/>
              <a:t>Chargement d’un fichier de production</a:t>
            </a:r>
          </a:p>
          <a:p>
            <a:r>
              <a:rPr lang="fr-FR" dirty="0"/>
              <a:t>Prédiction automatique de l’authenticité</a:t>
            </a:r>
          </a:p>
          <a:p>
            <a:r>
              <a:rPr lang="fr-FR" dirty="0"/>
              <a:t>Résultats lisibles et exploitables</a:t>
            </a:r>
          </a:p>
          <a:p>
            <a:endParaRPr lang="fr-FR" dirty="0"/>
          </a:p>
        </p:txBody>
      </p:sp>
      <p:cxnSp>
        <p:nvCxnSpPr>
          <p:cNvPr id="13" name="Straight Connector 12">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Espace réservé du numéro de diapositive 4">
            <a:extLst>
              <a:ext uri="{FF2B5EF4-FFF2-40B4-BE49-F238E27FC236}">
                <a16:creationId xmlns:a16="http://schemas.microsoft.com/office/drawing/2014/main" id="{A0FD5140-44C0-950E-73EF-3CC1A25596B8}"/>
              </a:ext>
            </a:extLst>
          </p:cNvPr>
          <p:cNvSpPr>
            <a:spLocks noGrp="1"/>
          </p:cNvSpPr>
          <p:nvPr>
            <p:ph type="sldNum" sz="quarter" idx="12"/>
          </p:nvPr>
        </p:nvSpPr>
        <p:spPr/>
        <p:txBody>
          <a:bodyPr/>
          <a:lstStyle/>
          <a:p>
            <a:fld id="{87E7843D-FF13-4365-9478-9625B70A2705}" type="slidenum">
              <a:rPr lang="en-US" smtClean="0"/>
              <a:t>15</a:t>
            </a:fld>
            <a:endParaRPr lang="en-US"/>
          </a:p>
        </p:txBody>
      </p:sp>
    </p:spTree>
    <p:extLst>
      <p:ext uri="{BB962C8B-B14F-4D97-AF65-F5344CB8AC3E}">
        <p14:creationId xmlns:p14="http://schemas.microsoft.com/office/powerpoint/2010/main" val="2223320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2CDE489-841E-A86E-8789-18C0C263ADE0}"/>
              </a:ext>
            </a:extLst>
          </p:cNvPr>
          <p:cNvSpPr>
            <a:spLocks noGrp="1"/>
          </p:cNvSpPr>
          <p:nvPr>
            <p:ph type="title"/>
          </p:nvPr>
        </p:nvSpPr>
        <p:spPr>
          <a:xfrm>
            <a:off x="8138159" y="1177348"/>
            <a:ext cx="3330906" cy="3441068"/>
          </a:xfrm>
        </p:spPr>
        <p:txBody>
          <a:bodyPr vert="horz" lIns="91440" tIns="45720" rIns="91440" bIns="45720" rtlCol="0" anchor="t">
            <a:normAutofit/>
          </a:bodyPr>
          <a:lstStyle/>
          <a:p>
            <a:r>
              <a:rPr lang="en-US" sz="4200"/>
              <a:t>On teste ?</a:t>
            </a:r>
          </a:p>
        </p:txBody>
      </p:sp>
      <p:cxnSp>
        <p:nvCxnSpPr>
          <p:cNvPr id="29" name="Straight Connector 28">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Espace réservé du contenu 6" descr="Pile de billets en dollars américains">
            <a:extLst>
              <a:ext uri="{FF2B5EF4-FFF2-40B4-BE49-F238E27FC236}">
                <a16:creationId xmlns:a16="http://schemas.microsoft.com/office/drawing/2014/main" id="{8CC9B5D6-0E34-81A6-E8F1-A133A0C3CC51}"/>
              </a:ext>
            </a:extLst>
          </p:cNvPr>
          <p:cNvPicPr>
            <a:picLocks noGrp="1" noChangeAspect="1"/>
          </p:cNvPicPr>
          <p:nvPr>
            <p:ph idx="1"/>
          </p:nvPr>
        </p:nvPicPr>
        <p:blipFill>
          <a:blip r:embed="rId2"/>
          <a:stretch>
            <a:fillRect/>
          </a:stretch>
        </p:blipFill>
        <p:spPr>
          <a:xfrm>
            <a:off x="889749" y="863602"/>
            <a:ext cx="6846342" cy="5134757"/>
          </a:xfrm>
          <a:prstGeom prst="rect">
            <a:avLst/>
          </a:prstGeom>
        </p:spPr>
      </p:pic>
      <p:cxnSp>
        <p:nvCxnSpPr>
          <p:cNvPr id="31" name="Straight Connector 30">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Espace réservé du numéro de diapositive 7">
            <a:extLst>
              <a:ext uri="{FF2B5EF4-FFF2-40B4-BE49-F238E27FC236}">
                <a16:creationId xmlns:a16="http://schemas.microsoft.com/office/drawing/2014/main" id="{A4314D43-41F5-0BCE-6224-73F9728D9F58}"/>
              </a:ext>
            </a:extLst>
          </p:cNvPr>
          <p:cNvSpPr>
            <a:spLocks noGrp="1"/>
          </p:cNvSpPr>
          <p:nvPr>
            <p:ph type="sldNum" sz="quarter" idx="12"/>
          </p:nvPr>
        </p:nvSpPr>
        <p:spPr/>
        <p:txBody>
          <a:bodyPr/>
          <a:lstStyle/>
          <a:p>
            <a:fld id="{87E7843D-FF13-4365-9478-9625B70A2705}" type="slidenum">
              <a:rPr lang="en-US" smtClean="0"/>
              <a:t>16</a:t>
            </a:fld>
            <a:endParaRPr lang="en-US"/>
          </a:p>
        </p:txBody>
      </p:sp>
    </p:spTree>
    <p:extLst>
      <p:ext uri="{BB962C8B-B14F-4D97-AF65-F5344CB8AC3E}">
        <p14:creationId xmlns:p14="http://schemas.microsoft.com/office/powerpoint/2010/main" val="1980819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CC7810B-609D-9D7C-049A-EBEF91066E99}"/>
              </a:ext>
            </a:extLst>
          </p:cNvPr>
          <p:cNvSpPr>
            <a:spLocks noGrp="1"/>
          </p:cNvSpPr>
          <p:nvPr>
            <p:ph type="title"/>
          </p:nvPr>
        </p:nvSpPr>
        <p:spPr>
          <a:xfrm>
            <a:off x="704088" y="914400"/>
            <a:ext cx="3660776" cy="4404064"/>
          </a:xfrm>
        </p:spPr>
        <p:txBody>
          <a:bodyPr>
            <a:normAutofit/>
          </a:bodyPr>
          <a:lstStyle/>
          <a:p>
            <a:r>
              <a:rPr lang="fr-FR" sz="3700" b="1"/>
              <a:t>Contexte et problématique métier</a:t>
            </a:r>
            <a:endParaRPr lang="fr-FR" sz="3700"/>
          </a:p>
        </p:txBody>
      </p:sp>
      <p:cxnSp>
        <p:nvCxnSpPr>
          <p:cNvPr id="23" name="Straight Connector 17">
            <a:extLst>
              <a:ext uri="{FF2B5EF4-FFF2-40B4-BE49-F238E27FC236}">
                <a16:creationId xmlns:a16="http://schemas.microsoft.com/office/drawing/2014/main" id="{B75B4F83-6FDB-4998-8E11-31CE6E7040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19">
            <a:extLst>
              <a:ext uri="{FF2B5EF4-FFF2-40B4-BE49-F238E27FC236}">
                <a16:creationId xmlns:a16="http://schemas.microsoft.com/office/drawing/2014/main" id="{B0794B99-5B9D-4B94-9505-1EDED76CD6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Espace réservé du contenu 2">
            <a:extLst>
              <a:ext uri="{FF2B5EF4-FFF2-40B4-BE49-F238E27FC236}">
                <a16:creationId xmlns:a16="http://schemas.microsoft.com/office/drawing/2014/main" id="{9FC78C0F-FB9B-0F6E-CB3E-978D504C0786}"/>
              </a:ext>
            </a:extLst>
          </p:cNvPr>
          <p:cNvGraphicFramePr>
            <a:graphicFrameLocks noGrp="1"/>
          </p:cNvGraphicFramePr>
          <p:nvPr>
            <p:ph idx="1"/>
            <p:extLst>
              <p:ext uri="{D42A27DB-BD31-4B8C-83A1-F6EECF244321}">
                <p14:modId xmlns:p14="http://schemas.microsoft.com/office/powerpoint/2010/main" val="2616344993"/>
              </p:ext>
            </p:extLst>
          </p:nvPr>
        </p:nvGraphicFramePr>
        <p:xfrm>
          <a:off x="4876800" y="1066801"/>
          <a:ext cx="6581776" cy="4724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C95F412B-7B90-4D16-CD3B-F2146E2B84D9}"/>
              </a:ext>
            </a:extLst>
          </p:cNvPr>
          <p:cNvSpPr>
            <a:spLocks noGrp="1"/>
          </p:cNvSpPr>
          <p:nvPr>
            <p:ph type="sldNum" sz="quarter" idx="12"/>
          </p:nvPr>
        </p:nvSpPr>
        <p:spPr/>
        <p:txBody>
          <a:bodyPr/>
          <a:lstStyle/>
          <a:p>
            <a:fld id="{87E7843D-FF13-4365-9478-9625B70A2705}" type="slidenum">
              <a:rPr lang="en-US" smtClean="0"/>
              <a:t>2</a:t>
            </a:fld>
            <a:endParaRPr lang="en-US"/>
          </a:p>
        </p:txBody>
      </p:sp>
    </p:spTree>
    <p:extLst>
      <p:ext uri="{BB962C8B-B14F-4D97-AF65-F5344CB8AC3E}">
        <p14:creationId xmlns:p14="http://schemas.microsoft.com/office/powerpoint/2010/main" val="8408456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840E762-B87D-4331-1818-E283044C4E6D}"/>
              </a:ext>
            </a:extLst>
          </p:cNvPr>
          <p:cNvSpPr>
            <a:spLocks noGrp="1"/>
          </p:cNvSpPr>
          <p:nvPr>
            <p:ph type="title"/>
          </p:nvPr>
        </p:nvSpPr>
        <p:spPr>
          <a:xfrm>
            <a:off x="704088" y="4023657"/>
            <a:ext cx="3794760" cy="2110444"/>
          </a:xfrm>
        </p:spPr>
        <p:txBody>
          <a:bodyPr>
            <a:normAutofit/>
          </a:bodyPr>
          <a:lstStyle/>
          <a:p>
            <a:r>
              <a:rPr lang="fr-FR" b="1" dirty="0"/>
              <a:t>Données mises à disposition</a:t>
            </a:r>
            <a:endParaRPr lang="fr-FR" dirty="0"/>
          </a:p>
        </p:txBody>
      </p:sp>
      <p:pic>
        <p:nvPicPr>
          <p:cNvPr id="4" name="Image 3">
            <a:extLst>
              <a:ext uri="{FF2B5EF4-FFF2-40B4-BE49-F238E27FC236}">
                <a16:creationId xmlns:a16="http://schemas.microsoft.com/office/drawing/2014/main" id="{151D56F3-3F28-2EA5-9E64-FFAD5F6E5F0B}"/>
              </a:ext>
            </a:extLst>
          </p:cNvPr>
          <p:cNvPicPr>
            <a:picLocks noChangeAspect="1"/>
          </p:cNvPicPr>
          <p:nvPr/>
        </p:nvPicPr>
        <p:blipFill>
          <a:blip r:embed="rId3"/>
          <a:srcRect l="1" t="614" r="1" b="3137"/>
          <a:stretch>
            <a:fillRect/>
          </a:stretch>
        </p:blipFill>
        <p:spPr>
          <a:xfrm>
            <a:off x="704088" y="455477"/>
            <a:ext cx="10591800" cy="3568180"/>
          </a:xfrm>
          <a:prstGeom prst="rect">
            <a:avLst/>
          </a:prstGeom>
        </p:spPr>
      </p:pic>
      <p:cxnSp>
        <p:nvCxnSpPr>
          <p:cNvPr id="11" name="Straight Connector 10">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876800" y="4114590"/>
            <a:ext cx="9818" cy="20195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08F11ADA-9986-869C-EEEC-F31CD6F8C66D}"/>
              </a:ext>
            </a:extLst>
          </p:cNvPr>
          <p:cNvSpPr>
            <a:spLocks noGrp="1"/>
          </p:cNvSpPr>
          <p:nvPr>
            <p:ph idx="1"/>
          </p:nvPr>
        </p:nvSpPr>
        <p:spPr>
          <a:xfrm>
            <a:off x="5350933" y="4088705"/>
            <a:ext cx="6135924" cy="2093976"/>
          </a:xfrm>
        </p:spPr>
        <p:txBody>
          <a:bodyPr>
            <a:normAutofit/>
          </a:bodyPr>
          <a:lstStyle/>
          <a:p>
            <a:r>
              <a:rPr lang="fr-FR" dirty="0"/>
              <a:t> 1 500 billets analysés</a:t>
            </a:r>
          </a:p>
          <a:p>
            <a:r>
              <a:rPr lang="fr-FR" dirty="0"/>
              <a:t> 6 variables géométriques</a:t>
            </a:r>
          </a:p>
          <a:p>
            <a:r>
              <a:rPr lang="fr-FR" dirty="0"/>
              <a:t> Variable cible : billet authentique / falsifié</a:t>
            </a:r>
          </a:p>
          <a:p>
            <a:r>
              <a:rPr lang="fr-FR" dirty="0"/>
              <a:t> Présence de valeurs manquantes</a:t>
            </a:r>
          </a:p>
          <a:p>
            <a:endParaRPr lang="fr-FR" dirty="0"/>
          </a:p>
        </p:txBody>
      </p:sp>
      <p:sp>
        <p:nvSpPr>
          <p:cNvPr id="5" name="Espace réservé du numéro de diapositive 4">
            <a:extLst>
              <a:ext uri="{FF2B5EF4-FFF2-40B4-BE49-F238E27FC236}">
                <a16:creationId xmlns:a16="http://schemas.microsoft.com/office/drawing/2014/main" id="{CC244261-A5C3-EB59-8A21-CEE4419FDDE4}"/>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2652517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1D2B0A8-76AD-3A30-EFEB-F7E82DFCA424}"/>
              </a:ext>
            </a:extLst>
          </p:cNvPr>
          <p:cNvSpPr>
            <a:spLocks noGrp="1"/>
          </p:cNvSpPr>
          <p:nvPr>
            <p:ph type="title"/>
          </p:nvPr>
        </p:nvSpPr>
        <p:spPr>
          <a:xfrm>
            <a:off x="700087" y="909638"/>
            <a:ext cx="10691813" cy="1155618"/>
          </a:xfrm>
        </p:spPr>
        <p:txBody>
          <a:bodyPr>
            <a:normAutofit/>
          </a:bodyPr>
          <a:lstStyle/>
          <a:p>
            <a:r>
              <a:rPr lang="fr-FR" b="1"/>
              <a:t>Démarche globale du projet</a:t>
            </a:r>
            <a:endParaRPr lang="fr-FR" dirty="0"/>
          </a:p>
        </p:txBody>
      </p:sp>
      <p:cxnSp>
        <p:nvCxnSpPr>
          <p:cNvPr id="20" name="Straight Connector 14">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16">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2" name="Espace réservé du contenu 6">
            <a:extLst>
              <a:ext uri="{FF2B5EF4-FFF2-40B4-BE49-F238E27FC236}">
                <a16:creationId xmlns:a16="http://schemas.microsoft.com/office/drawing/2014/main" id="{86241F2F-D18F-8B7B-5CCC-16BDE0BE91E7}"/>
              </a:ext>
            </a:extLst>
          </p:cNvPr>
          <p:cNvGraphicFramePr>
            <a:graphicFrameLocks noGrp="1"/>
          </p:cNvGraphicFramePr>
          <p:nvPr>
            <p:ph idx="1"/>
            <p:extLst>
              <p:ext uri="{D42A27DB-BD31-4B8C-83A1-F6EECF244321}">
                <p14:modId xmlns:p14="http://schemas.microsoft.com/office/powerpoint/2010/main" val="2781938299"/>
              </p:ext>
            </p:extLst>
          </p:nvPr>
        </p:nvGraphicFramePr>
        <p:xfrm>
          <a:off x="700088" y="2222500"/>
          <a:ext cx="10691812" cy="3740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Espace réservé du numéro de diapositive 7">
            <a:extLst>
              <a:ext uri="{FF2B5EF4-FFF2-40B4-BE49-F238E27FC236}">
                <a16:creationId xmlns:a16="http://schemas.microsoft.com/office/drawing/2014/main" id="{29EAF882-94A5-2A50-BD11-2C6D14D0F9E4}"/>
              </a:ext>
            </a:extLst>
          </p:cNvPr>
          <p:cNvSpPr>
            <a:spLocks noGrp="1"/>
          </p:cNvSpPr>
          <p:nvPr>
            <p:ph type="sldNum" sz="quarter" idx="12"/>
          </p:nvPr>
        </p:nvSpPr>
        <p:spPr/>
        <p:txBody>
          <a:bodyPr/>
          <a:lstStyle/>
          <a:p>
            <a:fld id="{87E7843D-FF13-4365-9478-9625B70A2705}" type="slidenum">
              <a:rPr lang="en-US" smtClean="0"/>
              <a:t>4</a:t>
            </a:fld>
            <a:endParaRPr lang="en-US"/>
          </a:p>
        </p:txBody>
      </p:sp>
    </p:spTree>
    <p:extLst>
      <p:ext uri="{BB962C8B-B14F-4D97-AF65-F5344CB8AC3E}">
        <p14:creationId xmlns:p14="http://schemas.microsoft.com/office/powerpoint/2010/main" val="1298121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re 1">
            <a:extLst>
              <a:ext uri="{FF2B5EF4-FFF2-40B4-BE49-F238E27FC236}">
                <a16:creationId xmlns:a16="http://schemas.microsoft.com/office/drawing/2014/main" id="{86AC01B6-30A0-F126-CFF6-084D2D6733A2}"/>
              </a:ext>
            </a:extLst>
          </p:cNvPr>
          <p:cNvSpPr>
            <a:spLocks noGrp="1"/>
          </p:cNvSpPr>
          <p:nvPr>
            <p:ph type="title"/>
          </p:nvPr>
        </p:nvSpPr>
        <p:spPr>
          <a:xfrm>
            <a:off x="8652507" y="1358671"/>
            <a:ext cx="2843711" cy="1493327"/>
          </a:xfrm>
        </p:spPr>
        <p:txBody>
          <a:bodyPr anchor="ctr">
            <a:normAutofit/>
          </a:bodyPr>
          <a:lstStyle/>
          <a:p>
            <a:pPr>
              <a:lnSpc>
                <a:spcPct val="90000"/>
              </a:lnSpc>
            </a:pPr>
            <a:r>
              <a:rPr lang="fr-FR" sz="3100" b="1"/>
              <a:t>Analyse exploratoire des données</a:t>
            </a:r>
            <a:endParaRPr lang="fr-FR" sz="3100"/>
          </a:p>
        </p:txBody>
      </p:sp>
      <p:pic>
        <p:nvPicPr>
          <p:cNvPr id="4" name="Image 3" descr="Une image contenant diagramme, texte, Plan, schématique&#10;&#10;Le contenu généré par l’IA peut être incorrect.">
            <a:extLst>
              <a:ext uri="{FF2B5EF4-FFF2-40B4-BE49-F238E27FC236}">
                <a16:creationId xmlns:a16="http://schemas.microsoft.com/office/drawing/2014/main" id="{F9B559E8-51D6-E1F6-53FE-B37A998C5045}"/>
              </a:ext>
            </a:extLst>
          </p:cNvPr>
          <p:cNvPicPr>
            <a:picLocks noChangeAspect="1"/>
          </p:cNvPicPr>
          <p:nvPr/>
        </p:nvPicPr>
        <p:blipFill>
          <a:blip r:embed="rId3"/>
          <a:srcRect r="735"/>
          <a:stretch>
            <a:fillRect/>
          </a:stretch>
        </p:blipFill>
        <p:spPr>
          <a:xfrm>
            <a:off x="-1" y="10"/>
            <a:ext cx="8056345" cy="6857990"/>
          </a:xfrm>
          <a:prstGeom prst="rect">
            <a:avLst/>
          </a:prstGeom>
        </p:spPr>
      </p:pic>
      <p:cxnSp>
        <p:nvCxnSpPr>
          <p:cNvPr id="15" name="Straight Connector 10">
            <a:extLst>
              <a:ext uri="{FF2B5EF4-FFF2-40B4-BE49-F238E27FC236}">
                <a16:creationId xmlns:a16="http://schemas.microsoft.com/office/drawing/2014/main" id="{511FC409-B3C2-4F68-865C-C5333D6F27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41170" y="1172935"/>
            <a:ext cx="2653318"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810270D-76A7-44B3-9746-7EDF5788602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41170" y="3105667"/>
            <a:ext cx="26533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C874EE2F-DD39-16C6-B757-0C3C9AD2E9F0}"/>
              </a:ext>
            </a:extLst>
          </p:cNvPr>
          <p:cNvSpPr>
            <a:spLocks noGrp="1"/>
          </p:cNvSpPr>
          <p:nvPr>
            <p:ph idx="1"/>
          </p:nvPr>
        </p:nvSpPr>
        <p:spPr>
          <a:xfrm>
            <a:off x="8652509" y="3359338"/>
            <a:ext cx="2843711" cy="2862072"/>
          </a:xfrm>
        </p:spPr>
        <p:txBody>
          <a:bodyPr>
            <a:normAutofit/>
          </a:bodyPr>
          <a:lstStyle/>
          <a:p>
            <a:r>
              <a:rPr lang="fr-FR" dirty="0"/>
              <a:t>Comparaison des vrais et faux billets</a:t>
            </a:r>
          </a:p>
          <a:p>
            <a:r>
              <a:rPr lang="fr-FR" dirty="0"/>
              <a:t>Visualisations : </a:t>
            </a:r>
            <a:r>
              <a:rPr lang="fr-FR" dirty="0" err="1"/>
              <a:t>pairplot</a:t>
            </a:r>
            <a:r>
              <a:rPr lang="fr-FR" dirty="0"/>
              <a:t> et </a:t>
            </a:r>
            <a:r>
              <a:rPr lang="fr-FR" dirty="0" err="1"/>
              <a:t>boxplots</a:t>
            </a:r>
            <a:endParaRPr lang="fr-FR" dirty="0"/>
          </a:p>
          <a:p>
            <a:r>
              <a:rPr lang="fr-FR" dirty="0"/>
              <a:t>Identification de variables discriminantes</a:t>
            </a:r>
          </a:p>
          <a:p>
            <a:endParaRPr lang="fr-FR" dirty="0"/>
          </a:p>
        </p:txBody>
      </p:sp>
      <p:sp>
        <p:nvSpPr>
          <p:cNvPr id="5" name="Espace réservé du numéro de diapositive 4">
            <a:extLst>
              <a:ext uri="{FF2B5EF4-FFF2-40B4-BE49-F238E27FC236}">
                <a16:creationId xmlns:a16="http://schemas.microsoft.com/office/drawing/2014/main" id="{05ADE5D9-859F-1502-B3F2-3DC515E65083}"/>
              </a:ext>
            </a:extLst>
          </p:cNvPr>
          <p:cNvSpPr>
            <a:spLocks noGrp="1"/>
          </p:cNvSpPr>
          <p:nvPr>
            <p:ph type="sldNum" sz="quarter" idx="12"/>
          </p:nvPr>
        </p:nvSpPr>
        <p:spPr/>
        <p:txBody>
          <a:bodyPr/>
          <a:lstStyle/>
          <a:p>
            <a:fld id="{87E7843D-FF13-4365-9478-9625B70A2705}" type="slidenum">
              <a:rPr lang="en-US" smtClean="0"/>
              <a:t>5</a:t>
            </a:fld>
            <a:endParaRPr lang="en-US"/>
          </a:p>
        </p:txBody>
      </p:sp>
    </p:spTree>
    <p:extLst>
      <p:ext uri="{BB962C8B-B14F-4D97-AF65-F5344CB8AC3E}">
        <p14:creationId xmlns:p14="http://schemas.microsoft.com/office/powerpoint/2010/main" val="2874728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ABD79A6D-2A49-7460-6C27-89BF103F4136}"/>
              </a:ext>
            </a:extLst>
          </p:cNvPr>
          <p:cNvSpPr>
            <a:spLocks noGrp="1"/>
          </p:cNvSpPr>
          <p:nvPr>
            <p:ph type="title"/>
          </p:nvPr>
        </p:nvSpPr>
        <p:spPr>
          <a:xfrm>
            <a:off x="704088" y="914400"/>
            <a:ext cx="10687812" cy="798194"/>
          </a:xfrm>
        </p:spPr>
        <p:txBody>
          <a:bodyPr>
            <a:normAutofit/>
          </a:bodyPr>
          <a:lstStyle/>
          <a:p>
            <a:pPr>
              <a:lnSpc>
                <a:spcPct val="90000"/>
              </a:lnSpc>
            </a:pPr>
            <a:r>
              <a:rPr lang="fr-FR" sz="2500" b="1"/>
              <a:t>Gestion des valeurs manquantes</a:t>
            </a:r>
            <a:br>
              <a:rPr lang="fr-FR" sz="2500"/>
            </a:br>
            <a:endParaRPr lang="fr-FR" sz="2500"/>
          </a:p>
        </p:txBody>
      </p:sp>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Image 3">
            <a:extLst>
              <a:ext uri="{FF2B5EF4-FFF2-40B4-BE49-F238E27FC236}">
                <a16:creationId xmlns:a16="http://schemas.microsoft.com/office/drawing/2014/main" id="{CD4FDBB0-60C8-5EBA-0D10-4CC58398AEB0}"/>
              </a:ext>
            </a:extLst>
          </p:cNvPr>
          <p:cNvPicPr>
            <a:picLocks noChangeAspect="1"/>
          </p:cNvPicPr>
          <p:nvPr/>
        </p:nvPicPr>
        <p:blipFill>
          <a:blip r:embed="rId3"/>
          <a:stretch>
            <a:fillRect/>
          </a:stretch>
        </p:blipFill>
        <p:spPr>
          <a:xfrm>
            <a:off x="800100" y="2213947"/>
            <a:ext cx="6072188" cy="3795117"/>
          </a:xfrm>
          <a:prstGeom prst="rect">
            <a:avLst/>
          </a:prstGeom>
        </p:spPr>
      </p:pic>
      <p:sp>
        <p:nvSpPr>
          <p:cNvPr id="3" name="Espace réservé du contenu 2">
            <a:extLst>
              <a:ext uri="{FF2B5EF4-FFF2-40B4-BE49-F238E27FC236}">
                <a16:creationId xmlns:a16="http://schemas.microsoft.com/office/drawing/2014/main" id="{D2185D69-C06E-560C-8950-7B8889514BDD}"/>
              </a:ext>
            </a:extLst>
          </p:cNvPr>
          <p:cNvSpPr>
            <a:spLocks noGrp="1"/>
          </p:cNvSpPr>
          <p:nvPr>
            <p:ph idx="1"/>
          </p:nvPr>
        </p:nvSpPr>
        <p:spPr>
          <a:xfrm>
            <a:off x="6872288" y="2237711"/>
            <a:ext cx="4191001" cy="2559747"/>
          </a:xfrm>
        </p:spPr>
        <p:txBody>
          <a:bodyPr anchor="b">
            <a:normAutofit/>
          </a:bodyPr>
          <a:lstStyle/>
          <a:p>
            <a:r>
              <a:rPr lang="fr-FR" dirty="0"/>
              <a:t>37 valeurs manquantes sur </a:t>
            </a:r>
            <a:r>
              <a:rPr lang="fr-FR" dirty="0" err="1"/>
              <a:t>margin_low</a:t>
            </a:r>
            <a:endParaRPr lang="fr-FR" dirty="0"/>
          </a:p>
          <a:p>
            <a:r>
              <a:rPr lang="fr-FR" dirty="0"/>
              <a:t>Suppression des lignes non retenue ?</a:t>
            </a:r>
          </a:p>
          <a:p>
            <a:r>
              <a:rPr lang="fr-FR" dirty="0"/>
              <a:t>Choix d’une imputation statistique</a:t>
            </a:r>
          </a:p>
          <a:p>
            <a:endParaRPr lang="fr-FR" dirty="0"/>
          </a:p>
        </p:txBody>
      </p:sp>
      <p:cxnSp>
        <p:nvCxnSpPr>
          <p:cNvPr id="13" name="Straight Connector 12">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Espace réservé du numéro de diapositive 4">
            <a:extLst>
              <a:ext uri="{FF2B5EF4-FFF2-40B4-BE49-F238E27FC236}">
                <a16:creationId xmlns:a16="http://schemas.microsoft.com/office/drawing/2014/main" id="{3698F50D-443C-DE68-A786-723EF873F80C}"/>
              </a:ext>
            </a:extLst>
          </p:cNvPr>
          <p:cNvSpPr>
            <a:spLocks noGrp="1"/>
          </p:cNvSpPr>
          <p:nvPr>
            <p:ph type="sldNum" sz="quarter" idx="12"/>
          </p:nvPr>
        </p:nvSpPr>
        <p:spPr/>
        <p:txBody>
          <a:bodyPr/>
          <a:lstStyle/>
          <a:p>
            <a:fld id="{87E7843D-FF13-4365-9478-9625B70A2705}" type="slidenum">
              <a:rPr lang="en-US" smtClean="0"/>
              <a:t>6</a:t>
            </a:fld>
            <a:endParaRPr lang="en-US"/>
          </a:p>
        </p:txBody>
      </p:sp>
    </p:spTree>
    <p:extLst>
      <p:ext uri="{BB962C8B-B14F-4D97-AF65-F5344CB8AC3E}">
        <p14:creationId xmlns:p14="http://schemas.microsoft.com/office/powerpoint/2010/main" val="3263161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93F846A-1CFB-10CA-5BBA-2432B9DC830E}"/>
              </a:ext>
            </a:extLst>
          </p:cNvPr>
          <p:cNvSpPr>
            <a:spLocks noGrp="1"/>
          </p:cNvSpPr>
          <p:nvPr>
            <p:ph type="title"/>
          </p:nvPr>
        </p:nvSpPr>
        <p:spPr>
          <a:xfrm>
            <a:off x="704088" y="914400"/>
            <a:ext cx="10780776" cy="1180210"/>
          </a:xfrm>
        </p:spPr>
        <p:txBody>
          <a:bodyPr>
            <a:normAutofit/>
          </a:bodyPr>
          <a:lstStyle/>
          <a:p>
            <a:pPr>
              <a:lnSpc>
                <a:spcPct val="90000"/>
              </a:lnSpc>
            </a:pPr>
            <a:r>
              <a:rPr lang="fr-FR" sz="3700" b="1"/>
              <a:t>Imputation de </a:t>
            </a:r>
            <a:r>
              <a:rPr lang="fr-FR" sz="3700" b="1" err="1"/>
              <a:t>margin_low</a:t>
            </a:r>
            <a:r>
              <a:rPr lang="fr-FR" sz="3700" b="1"/>
              <a:t> par régression linéaire</a:t>
            </a:r>
            <a:endParaRPr lang="fr-FR" sz="3700"/>
          </a:p>
        </p:txBody>
      </p:sp>
      <p:cxnSp>
        <p:nvCxnSpPr>
          <p:cNvPr id="11" name="Straight Connector 10">
            <a:extLst>
              <a:ext uri="{FF2B5EF4-FFF2-40B4-BE49-F238E27FC236}">
                <a16:creationId xmlns:a16="http://schemas.microsoft.com/office/drawing/2014/main" id="{4E495065-8864-87FB-2BCC-254769963E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Image 3" descr="Une image contenant texte, nombre, capture d’écran, Police&#10;&#10;Le contenu généré par l’IA peut être incorrect.">
            <a:extLst>
              <a:ext uri="{FF2B5EF4-FFF2-40B4-BE49-F238E27FC236}">
                <a16:creationId xmlns:a16="http://schemas.microsoft.com/office/drawing/2014/main" id="{E265B2E2-6DFA-B464-7839-D0F35B56FC31}"/>
              </a:ext>
            </a:extLst>
          </p:cNvPr>
          <p:cNvPicPr>
            <a:picLocks noChangeAspect="1"/>
          </p:cNvPicPr>
          <p:nvPr/>
        </p:nvPicPr>
        <p:blipFill>
          <a:blip r:embed="rId3"/>
          <a:stretch>
            <a:fillRect/>
          </a:stretch>
        </p:blipFill>
        <p:spPr>
          <a:xfrm>
            <a:off x="854753" y="2286633"/>
            <a:ext cx="5440591" cy="3876421"/>
          </a:xfrm>
          <a:prstGeom prst="rect">
            <a:avLst/>
          </a:prstGeom>
        </p:spPr>
      </p:pic>
      <p:sp>
        <p:nvSpPr>
          <p:cNvPr id="3" name="Espace réservé du contenu 2">
            <a:extLst>
              <a:ext uri="{FF2B5EF4-FFF2-40B4-BE49-F238E27FC236}">
                <a16:creationId xmlns:a16="http://schemas.microsoft.com/office/drawing/2014/main" id="{18D0876C-332B-F847-EA60-EB9908A69010}"/>
              </a:ext>
            </a:extLst>
          </p:cNvPr>
          <p:cNvSpPr>
            <a:spLocks noGrp="1"/>
          </p:cNvSpPr>
          <p:nvPr>
            <p:ph idx="1"/>
          </p:nvPr>
        </p:nvSpPr>
        <p:spPr>
          <a:xfrm>
            <a:off x="6664960" y="2346960"/>
            <a:ext cx="4819903" cy="3775456"/>
          </a:xfrm>
        </p:spPr>
        <p:txBody>
          <a:bodyPr>
            <a:normAutofit/>
          </a:bodyPr>
          <a:lstStyle/>
          <a:p>
            <a:r>
              <a:rPr lang="fr-FR" dirty="0"/>
              <a:t>Régression linéaire multiple</a:t>
            </a:r>
          </a:p>
          <a:p>
            <a:r>
              <a:rPr lang="fr-FR" dirty="0"/>
              <a:t>Sélection des variables significatives</a:t>
            </a:r>
          </a:p>
          <a:p>
            <a:r>
              <a:rPr lang="fr-FR" dirty="0"/>
              <a:t>Validation par tests statistiques</a:t>
            </a:r>
          </a:p>
          <a:p>
            <a:endParaRPr lang="fr-FR" dirty="0"/>
          </a:p>
        </p:txBody>
      </p:sp>
      <p:sp>
        <p:nvSpPr>
          <p:cNvPr id="5" name="Espace réservé du numéro de diapositive 4">
            <a:extLst>
              <a:ext uri="{FF2B5EF4-FFF2-40B4-BE49-F238E27FC236}">
                <a16:creationId xmlns:a16="http://schemas.microsoft.com/office/drawing/2014/main" id="{7B06A9FD-0FF0-9AB3-4BF8-B473038E9640}"/>
              </a:ext>
            </a:extLst>
          </p:cNvPr>
          <p:cNvSpPr>
            <a:spLocks noGrp="1"/>
          </p:cNvSpPr>
          <p:nvPr>
            <p:ph type="sldNum" sz="quarter" idx="12"/>
          </p:nvPr>
        </p:nvSpPr>
        <p:spPr/>
        <p:txBody>
          <a:bodyPr/>
          <a:lstStyle/>
          <a:p>
            <a:fld id="{87E7843D-FF13-4365-9478-9625B70A2705}" type="slidenum">
              <a:rPr lang="en-US" smtClean="0"/>
              <a:t>7</a:t>
            </a:fld>
            <a:endParaRPr lang="en-US"/>
          </a:p>
        </p:txBody>
      </p:sp>
    </p:spTree>
    <p:extLst>
      <p:ext uri="{BB962C8B-B14F-4D97-AF65-F5344CB8AC3E}">
        <p14:creationId xmlns:p14="http://schemas.microsoft.com/office/powerpoint/2010/main" val="1253822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F3DEDC8C-CA94-1EC5-7E5A-D31721C222C9}"/>
              </a:ext>
            </a:extLst>
          </p:cNvPr>
          <p:cNvSpPr>
            <a:spLocks noGrp="1"/>
          </p:cNvSpPr>
          <p:nvPr>
            <p:ph type="title"/>
          </p:nvPr>
        </p:nvSpPr>
        <p:spPr>
          <a:xfrm>
            <a:off x="704088" y="914400"/>
            <a:ext cx="3660776" cy="4404064"/>
          </a:xfrm>
        </p:spPr>
        <p:txBody>
          <a:bodyPr>
            <a:normAutofit/>
          </a:bodyPr>
          <a:lstStyle/>
          <a:p>
            <a:r>
              <a:rPr lang="fr-FR" b="1" dirty="0"/>
              <a:t>Algorithmes explorés pour la détection des faux billets</a:t>
            </a:r>
            <a:br>
              <a:rPr lang="fr-FR" dirty="0"/>
            </a:br>
            <a:endParaRPr lang="fr-FR" dirty="0"/>
          </a:p>
        </p:txBody>
      </p:sp>
      <p:cxnSp>
        <p:nvCxnSpPr>
          <p:cNvPr id="11" name="Straight Connector 10">
            <a:extLst>
              <a:ext uri="{FF2B5EF4-FFF2-40B4-BE49-F238E27FC236}">
                <a16:creationId xmlns:a16="http://schemas.microsoft.com/office/drawing/2014/main" id="{B75B4F83-6FDB-4998-8E11-31CE6E7040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0794B99-5B9D-4B94-9505-1EDED76CD6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Espace réservé du contenu 2">
            <a:extLst>
              <a:ext uri="{FF2B5EF4-FFF2-40B4-BE49-F238E27FC236}">
                <a16:creationId xmlns:a16="http://schemas.microsoft.com/office/drawing/2014/main" id="{9E1833B8-1773-3B1B-2EDF-F8DEE3088BB5}"/>
              </a:ext>
            </a:extLst>
          </p:cNvPr>
          <p:cNvGraphicFramePr>
            <a:graphicFrameLocks noGrp="1"/>
          </p:cNvGraphicFramePr>
          <p:nvPr>
            <p:ph idx="1"/>
            <p:extLst>
              <p:ext uri="{D42A27DB-BD31-4B8C-83A1-F6EECF244321}">
                <p14:modId xmlns:p14="http://schemas.microsoft.com/office/powerpoint/2010/main" val="3377846351"/>
              </p:ext>
            </p:extLst>
          </p:nvPr>
        </p:nvGraphicFramePr>
        <p:xfrm>
          <a:off x="4876800" y="1066801"/>
          <a:ext cx="6581776" cy="4724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10DEE296-15AC-966B-6CA0-F2DB503B8386}"/>
              </a:ext>
            </a:extLst>
          </p:cNvPr>
          <p:cNvSpPr>
            <a:spLocks noGrp="1"/>
          </p:cNvSpPr>
          <p:nvPr>
            <p:ph type="sldNum" sz="quarter" idx="12"/>
          </p:nvPr>
        </p:nvSpPr>
        <p:spPr/>
        <p:txBody>
          <a:bodyPr/>
          <a:lstStyle/>
          <a:p>
            <a:fld id="{87E7843D-FF13-4365-9478-9625B70A2705}" type="slidenum">
              <a:rPr lang="en-US" smtClean="0"/>
              <a:t>8</a:t>
            </a:fld>
            <a:endParaRPr lang="en-US"/>
          </a:p>
        </p:txBody>
      </p:sp>
    </p:spTree>
    <p:extLst>
      <p:ext uri="{BB962C8B-B14F-4D97-AF65-F5344CB8AC3E}">
        <p14:creationId xmlns:p14="http://schemas.microsoft.com/office/powerpoint/2010/main" val="2626185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C32B2AC-B765-FD06-1593-075F22F59FE9}"/>
              </a:ext>
            </a:extLst>
          </p:cNvPr>
          <p:cNvSpPr>
            <a:spLocks noGrp="1"/>
          </p:cNvSpPr>
          <p:nvPr>
            <p:ph type="title"/>
          </p:nvPr>
        </p:nvSpPr>
        <p:spPr>
          <a:xfrm>
            <a:off x="700087" y="909638"/>
            <a:ext cx="10691813" cy="1155618"/>
          </a:xfrm>
        </p:spPr>
        <p:txBody>
          <a:bodyPr>
            <a:normAutofit/>
          </a:bodyPr>
          <a:lstStyle/>
          <a:p>
            <a:pPr>
              <a:lnSpc>
                <a:spcPct val="90000"/>
              </a:lnSpc>
            </a:pPr>
            <a:r>
              <a:rPr lang="fr-FR" sz="3700" b="1"/>
              <a:t>Régression logistique : modèle supervisé de référence</a:t>
            </a:r>
            <a:endParaRPr lang="fr-FR" sz="3700"/>
          </a:p>
        </p:txBody>
      </p:sp>
      <p:cxnSp>
        <p:nvCxnSpPr>
          <p:cNvPr id="11" name="Straight Connector 10">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Espace réservé du contenu 2">
            <a:extLst>
              <a:ext uri="{FF2B5EF4-FFF2-40B4-BE49-F238E27FC236}">
                <a16:creationId xmlns:a16="http://schemas.microsoft.com/office/drawing/2014/main" id="{F0A1B2BA-FAA4-B052-1F7E-5A3289854D5B}"/>
              </a:ext>
            </a:extLst>
          </p:cNvPr>
          <p:cNvGraphicFramePr>
            <a:graphicFrameLocks noGrp="1"/>
          </p:cNvGraphicFramePr>
          <p:nvPr>
            <p:ph idx="1"/>
            <p:extLst>
              <p:ext uri="{D42A27DB-BD31-4B8C-83A1-F6EECF244321}">
                <p14:modId xmlns:p14="http://schemas.microsoft.com/office/powerpoint/2010/main" val="1869321059"/>
              </p:ext>
            </p:extLst>
          </p:nvPr>
        </p:nvGraphicFramePr>
        <p:xfrm>
          <a:off x="700088" y="2222500"/>
          <a:ext cx="10691812" cy="3740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27989728-F16D-6F1E-B6CF-73B1FFAFB778}"/>
              </a:ext>
            </a:extLst>
          </p:cNvPr>
          <p:cNvSpPr>
            <a:spLocks noGrp="1"/>
          </p:cNvSpPr>
          <p:nvPr>
            <p:ph type="sldNum" sz="quarter" idx="12"/>
          </p:nvPr>
        </p:nvSpPr>
        <p:spPr/>
        <p:txBody>
          <a:bodyPr/>
          <a:lstStyle/>
          <a:p>
            <a:fld id="{87E7843D-FF13-4365-9478-9625B70A2705}" type="slidenum">
              <a:rPr lang="en-US" smtClean="0"/>
              <a:t>9</a:t>
            </a:fld>
            <a:endParaRPr lang="en-US"/>
          </a:p>
        </p:txBody>
      </p:sp>
    </p:spTree>
    <p:extLst>
      <p:ext uri="{BB962C8B-B14F-4D97-AF65-F5344CB8AC3E}">
        <p14:creationId xmlns:p14="http://schemas.microsoft.com/office/powerpoint/2010/main" val="4122962177"/>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14620</TotalTime>
  <Words>1657</Words>
  <Application>Microsoft Macintosh PowerPoint</Application>
  <PresentationFormat>Grand écran</PresentationFormat>
  <Paragraphs>198</Paragraphs>
  <Slides>16</Slides>
  <Notes>15</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Aptos</vt:lpstr>
      <vt:lpstr>Arial</vt:lpstr>
      <vt:lpstr>Calisto MT</vt:lpstr>
      <vt:lpstr>Univers Condensed</vt:lpstr>
      <vt:lpstr>ChronicleVTI</vt:lpstr>
      <vt:lpstr>Détection automatique des faux billets par Machine Learning</vt:lpstr>
      <vt:lpstr>Contexte et problématique métier</vt:lpstr>
      <vt:lpstr>Données mises à disposition</vt:lpstr>
      <vt:lpstr>Démarche globale du projet</vt:lpstr>
      <vt:lpstr>Analyse exploratoire des données</vt:lpstr>
      <vt:lpstr>Gestion des valeurs manquantes </vt:lpstr>
      <vt:lpstr>Imputation de margin_low par régression linéaire</vt:lpstr>
      <vt:lpstr>Algorithmes explorés pour la détection des faux billets </vt:lpstr>
      <vt:lpstr>Régression logistique : modèle supervisé de référence</vt:lpstr>
      <vt:lpstr>Performance du modèle de régression logistique</vt:lpstr>
      <vt:lpstr>Comparaison des modèles de classification testés </vt:lpstr>
      <vt:lpstr>K-means : exploration non supervisée des billets</vt:lpstr>
      <vt:lpstr>K-means : enseignements et limites</vt:lpstr>
      <vt:lpstr>Choix du modèle final : régression logistique </vt:lpstr>
      <vt:lpstr>Mise en production : application de prédiction</vt:lpstr>
      <vt:lpstr>On teste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antoine baude</dc:creator>
  <cp:lastModifiedBy>antoine baude</cp:lastModifiedBy>
  <cp:revision>11</cp:revision>
  <dcterms:created xsi:type="dcterms:W3CDTF">2025-12-24T08:41:51Z</dcterms:created>
  <dcterms:modified xsi:type="dcterms:W3CDTF">2026-01-07T09:50:58Z</dcterms:modified>
</cp:coreProperties>
</file>

<file path=docProps/thumbnail.jpeg>
</file>